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  <p:sldMasterId id="2147483773" r:id="rId2"/>
    <p:sldMasterId id="2147483801" r:id="rId3"/>
  </p:sldMasterIdLst>
  <p:notesMasterIdLst>
    <p:notesMasterId r:id="rId52"/>
  </p:notesMasterIdLst>
  <p:handoutMasterIdLst>
    <p:handoutMasterId r:id="rId53"/>
  </p:handoutMasterIdLst>
  <p:sldIdLst>
    <p:sldId id="257" r:id="rId4"/>
    <p:sldId id="294" r:id="rId5"/>
    <p:sldId id="289" r:id="rId6"/>
    <p:sldId id="577" r:id="rId7"/>
    <p:sldId id="605" r:id="rId8"/>
    <p:sldId id="651" r:id="rId9"/>
    <p:sldId id="664" r:id="rId10"/>
    <p:sldId id="590" r:id="rId11"/>
    <p:sldId id="578" r:id="rId12"/>
    <p:sldId id="579" r:id="rId13"/>
    <p:sldId id="665" r:id="rId14"/>
    <p:sldId id="591" r:id="rId15"/>
    <p:sldId id="580" r:id="rId16"/>
    <p:sldId id="581" r:id="rId17"/>
    <p:sldId id="582" r:id="rId18"/>
    <p:sldId id="632" r:id="rId19"/>
    <p:sldId id="620" r:id="rId20"/>
    <p:sldId id="626" r:id="rId21"/>
    <p:sldId id="623" r:id="rId22"/>
    <p:sldId id="592" r:id="rId23"/>
    <p:sldId id="589" r:id="rId24"/>
    <p:sldId id="593" r:id="rId25"/>
    <p:sldId id="587" r:id="rId26"/>
    <p:sldId id="586" r:id="rId27"/>
    <p:sldId id="596" r:id="rId28"/>
    <p:sldId id="638" r:id="rId29"/>
    <p:sldId id="602" r:id="rId30"/>
    <p:sldId id="660" r:id="rId31"/>
    <p:sldId id="662" r:id="rId32"/>
    <p:sldId id="663" r:id="rId33"/>
    <p:sldId id="629" r:id="rId34"/>
    <p:sldId id="666" r:id="rId35"/>
    <p:sldId id="633" r:id="rId36"/>
    <p:sldId id="634" r:id="rId37"/>
    <p:sldId id="641" r:id="rId38"/>
    <p:sldId id="644" r:id="rId39"/>
    <p:sldId id="646" r:id="rId40"/>
    <p:sldId id="650" r:id="rId41"/>
    <p:sldId id="647" r:id="rId42"/>
    <p:sldId id="674" r:id="rId43"/>
    <p:sldId id="667" r:id="rId44"/>
    <p:sldId id="668" r:id="rId45"/>
    <p:sldId id="669" r:id="rId46"/>
    <p:sldId id="670" r:id="rId47"/>
    <p:sldId id="671" r:id="rId48"/>
    <p:sldId id="672" r:id="rId49"/>
    <p:sldId id="673" r:id="rId50"/>
    <p:sldId id="287" r:id="rId51"/>
  </p:sldIdLst>
  <p:sldSz cx="9144000" cy="5143500" type="screen16x9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1pPr>
    <a:lvl2pPr marL="3429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2pPr>
    <a:lvl3pPr marL="6858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3pPr>
    <a:lvl4pPr marL="10287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4pPr>
    <a:lvl5pPr marL="1371600" algn="l" rtl="0" fontAlgn="base">
      <a:spcBef>
        <a:spcPct val="0"/>
      </a:spcBef>
      <a:spcAft>
        <a:spcPct val="0"/>
      </a:spcAft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5pPr>
    <a:lvl6pPr marL="17145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6pPr>
    <a:lvl7pPr marL="20574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7pPr>
    <a:lvl8pPr marL="24003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8pPr>
    <a:lvl9pPr marL="2743200" algn="l" defTabSz="685800" rtl="0" eaLnBrk="1" latinLnBrk="0" hangingPunct="1">
      <a:defRPr sz="1200" b="1" kern="1200">
        <a:solidFill>
          <a:schemeClr val="accent1"/>
        </a:solidFill>
        <a:latin typeface="Arial" charset="0"/>
        <a:ea typeface="MS PGothic" pitchFamily="34" charset="-128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65" userDrawn="1">
          <p15:clr>
            <a:srgbClr val="A4A3A4"/>
          </p15:clr>
        </p15:guide>
        <p15:guide id="2" orient="horz" pos="84" userDrawn="1">
          <p15:clr>
            <a:srgbClr val="A4A3A4"/>
          </p15:clr>
        </p15:guide>
        <p15:guide id="3" orient="horz" pos="6036" userDrawn="1">
          <p15:clr>
            <a:srgbClr val="A4A3A4"/>
          </p15:clr>
        </p15:guide>
        <p15:guide id="4" orient="horz" pos="6387" userDrawn="1">
          <p15:clr>
            <a:srgbClr val="A4A3A4"/>
          </p15:clr>
        </p15:guide>
        <p15:guide id="5" orient="horz" pos="6082" userDrawn="1">
          <p15:clr>
            <a:srgbClr val="A4A3A4"/>
          </p15:clr>
        </p15:guide>
        <p15:guide id="6" pos="248" userDrawn="1">
          <p15:clr>
            <a:srgbClr val="A4A3A4"/>
          </p15:clr>
        </p15:guide>
        <p15:guide id="7" pos="4411" userDrawn="1">
          <p15:clr>
            <a:srgbClr val="A4A3A4"/>
          </p15:clr>
        </p15:guide>
        <p15:guide id="8" orient="horz" pos="69" userDrawn="1">
          <p15:clr>
            <a:srgbClr val="A4A3A4"/>
          </p15:clr>
        </p15:guide>
        <p15:guide id="9" orient="horz" pos="6314" userDrawn="1">
          <p15:clr>
            <a:srgbClr val="A4A3A4"/>
          </p15:clr>
        </p15:guide>
        <p15:guide id="10" pos="6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0FF"/>
    <a:srgbClr val="5A78BE"/>
    <a:srgbClr val="003292"/>
    <a:srgbClr val="878785"/>
    <a:srgbClr val="3D3935"/>
    <a:srgbClr val="C80E0E"/>
    <a:srgbClr val="9BC814"/>
    <a:srgbClr val="97999B"/>
    <a:srgbClr val="CFC9C4"/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53" autoAdjust="0"/>
    <p:restoredTop sz="86355" autoAdjust="0"/>
  </p:normalViewPr>
  <p:slideViewPr>
    <p:cSldViewPr snapToGrid="0" showGuides="1">
      <p:cViewPr varScale="1">
        <p:scale>
          <a:sx n="93" d="100"/>
          <a:sy n="93" d="100"/>
        </p:scale>
        <p:origin x="75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38"/>
    </p:cViewPr>
  </p:sorterViewPr>
  <p:notesViewPr>
    <p:cSldViewPr snapToGrid="0" showGuides="1">
      <p:cViewPr>
        <p:scale>
          <a:sx n="80" d="100"/>
          <a:sy n="80" d="100"/>
        </p:scale>
        <p:origin x="2316" y="-504"/>
      </p:cViewPr>
      <p:guideLst>
        <p:guide orient="horz" pos="365"/>
        <p:guide orient="horz" pos="84"/>
        <p:guide orient="horz" pos="6036"/>
        <p:guide orient="horz" pos="6387"/>
        <p:guide orient="horz" pos="6082"/>
        <p:guide pos="248"/>
        <p:guide pos="4411"/>
        <p:guide orient="horz" pos="69"/>
        <p:guide orient="horz" pos="6314"/>
        <p:guide pos="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7"/>
          <p:cNvSpPr txBox="1">
            <a:spLocks/>
          </p:cNvSpPr>
          <p:nvPr/>
        </p:nvSpPr>
        <p:spPr>
          <a:xfrm>
            <a:off x="106457" y="71003"/>
            <a:ext cx="6624486" cy="3345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7B100"/>
              </a:buClr>
              <a:defRPr/>
            </a:pPr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5064283" y="9908145"/>
            <a:ext cx="271099" cy="12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600" b="0" noProof="1">
                <a:solidFill>
                  <a:schemeClr val="tx1"/>
                </a:solidFill>
              </a:rPr>
              <a:pPr/>
              <a:t>‹N°›</a:t>
            </a:fld>
            <a:endParaRPr lang="fr-FR" sz="400" b="0" noProof="1">
              <a:solidFill>
                <a:schemeClr val="tx1"/>
              </a:solidFill>
            </a:endParaRPr>
          </a:p>
        </p:txBody>
      </p:sp>
      <p:grpSp>
        <p:nvGrpSpPr>
          <p:cNvPr id="60" name="Groupe 59"/>
          <p:cNvGrpSpPr>
            <a:grpSpLocks noChangeAspect="1"/>
          </p:cNvGrpSpPr>
          <p:nvPr/>
        </p:nvGrpSpPr>
        <p:grpSpPr>
          <a:xfrm>
            <a:off x="5900907" y="9894059"/>
            <a:ext cx="1097673" cy="124511"/>
            <a:chOff x="7712075" y="4803775"/>
            <a:chExt cx="1214438" cy="127001"/>
          </a:xfrm>
        </p:grpSpPr>
        <p:sp>
          <p:nvSpPr>
            <p:cNvPr id="61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2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3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4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5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6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7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8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9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0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1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2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3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74" name="Picture 18" descr="C:\Users\ARNAUD~1\AppData\Local\Temp\VMwareDnD\933dad87\3_brands_logotypes_bis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385" y="9857532"/>
            <a:ext cx="603720" cy="15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Connecteur droit 74"/>
          <p:cNvCxnSpPr/>
          <p:nvPr/>
        </p:nvCxnSpPr>
        <p:spPr>
          <a:xfrm>
            <a:off x="4986473" y="9836313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>
            <a:off x="929315" y="9831062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Box 23"/>
          <p:cNvSpPr txBox="1">
            <a:spLocks noChangeArrowheads="1"/>
          </p:cNvSpPr>
          <p:nvPr/>
        </p:nvSpPr>
        <p:spPr bwMode="auto">
          <a:xfrm>
            <a:off x="1002081" y="9851548"/>
            <a:ext cx="573240" cy="1825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cxnSp>
        <p:nvCxnSpPr>
          <p:cNvPr id="78" name="Connecteur droit 77"/>
          <p:cNvCxnSpPr/>
          <p:nvPr/>
        </p:nvCxnSpPr>
        <p:spPr>
          <a:xfrm>
            <a:off x="929315" y="9831062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/>
          <p:nvPr/>
        </p:nvCxnSpPr>
        <p:spPr>
          <a:xfrm>
            <a:off x="1897380" y="9831088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e 79"/>
          <p:cNvGrpSpPr/>
          <p:nvPr/>
        </p:nvGrpSpPr>
        <p:grpSpPr>
          <a:xfrm>
            <a:off x="1968866" y="9855668"/>
            <a:ext cx="540807" cy="62315"/>
            <a:chOff x="63500" y="1725613"/>
            <a:chExt cx="3975100" cy="422275"/>
          </a:xfrm>
        </p:grpSpPr>
        <p:sp>
          <p:nvSpPr>
            <p:cNvPr id="81" name="Freeform 584"/>
            <p:cNvSpPr>
              <a:spLocks/>
            </p:cNvSpPr>
            <p:nvPr/>
          </p:nvSpPr>
          <p:spPr bwMode="auto">
            <a:xfrm>
              <a:off x="63500" y="1725613"/>
              <a:ext cx="358775" cy="422275"/>
            </a:xfrm>
            <a:custGeom>
              <a:avLst/>
              <a:gdLst>
                <a:gd name="T0" fmla="*/ 453 w 453"/>
                <a:gd name="T1" fmla="*/ 360 h 531"/>
                <a:gd name="T2" fmla="*/ 432 w 453"/>
                <a:gd name="T3" fmla="*/ 417 h 531"/>
                <a:gd name="T4" fmla="*/ 402 w 453"/>
                <a:gd name="T5" fmla="*/ 462 h 531"/>
                <a:gd name="T6" fmla="*/ 376 w 453"/>
                <a:gd name="T7" fmla="*/ 488 h 531"/>
                <a:gd name="T8" fmla="*/ 331 w 453"/>
                <a:gd name="T9" fmla="*/ 514 h 531"/>
                <a:gd name="T10" fmla="*/ 279 w 453"/>
                <a:gd name="T11" fmla="*/ 529 h 531"/>
                <a:gd name="T12" fmla="*/ 240 w 453"/>
                <a:gd name="T13" fmla="*/ 531 h 531"/>
                <a:gd name="T14" fmla="*/ 183 w 453"/>
                <a:gd name="T15" fmla="*/ 526 h 531"/>
                <a:gd name="T16" fmla="*/ 134 w 453"/>
                <a:gd name="T17" fmla="*/ 512 h 531"/>
                <a:gd name="T18" fmla="*/ 106 w 453"/>
                <a:gd name="T19" fmla="*/ 497 h 531"/>
                <a:gd name="T20" fmla="*/ 70 w 453"/>
                <a:gd name="T21" fmla="*/ 467 h 531"/>
                <a:gd name="T22" fmla="*/ 42 w 453"/>
                <a:gd name="T23" fmla="*/ 430 h 531"/>
                <a:gd name="T24" fmla="*/ 27 w 453"/>
                <a:gd name="T25" fmla="*/ 400 h 531"/>
                <a:gd name="T26" fmla="*/ 10 w 453"/>
                <a:gd name="T27" fmla="*/ 350 h 531"/>
                <a:gd name="T28" fmla="*/ 1 w 453"/>
                <a:gd name="T29" fmla="*/ 298 h 531"/>
                <a:gd name="T30" fmla="*/ 0 w 453"/>
                <a:gd name="T31" fmla="*/ 263 h 531"/>
                <a:gd name="T32" fmla="*/ 4 w 453"/>
                <a:gd name="T33" fmla="*/ 205 h 531"/>
                <a:gd name="T34" fmla="*/ 17 w 453"/>
                <a:gd name="T35" fmla="*/ 154 h 531"/>
                <a:gd name="T36" fmla="*/ 31 w 453"/>
                <a:gd name="T37" fmla="*/ 122 h 531"/>
                <a:gd name="T38" fmla="*/ 58 w 453"/>
                <a:gd name="T39" fmla="*/ 82 h 531"/>
                <a:gd name="T40" fmla="*/ 91 w 453"/>
                <a:gd name="T41" fmla="*/ 49 h 531"/>
                <a:gd name="T42" fmla="*/ 118 w 453"/>
                <a:gd name="T43" fmla="*/ 32 h 531"/>
                <a:gd name="T44" fmla="*/ 161 w 453"/>
                <a:gd name="T45" fmla="*/ 13 h 531"/>
                <a:gd name="T46" fmla="*/ 208 w 453"/>
                <a:gd name="T47" fmla="*/ 3 h 531"/>
                <a:gd name="T48" fmla="*/ 242 w 453"/>
                <a:gd name="T49" fmla="*/ 0 h 531"/>
                <a:gd name="T50" fmla="*/ 297 w 453"/>
                <a:gd name="T51" fmla="*/ 6 h 531"/>
                <a:gd name="T52" fmla="*/ 344 w 453"/>
                <a:gd name="T53" fmla="*/ 23 h 531"/>
                <a:gd name="T54" fmla="*/ 371 w 453"/>
                <a:gd name="T55" fmla="*/ 40 h 531"/>
                <a:gd name="T56" fmla="*/ 407 w 453"/>
                <a:gd name="T57" fmla="*/ 73 h 531"/>
                <a:gd name="T58" fmla="*/ 432 w 453"/>
                <a:gd name="T59" fmla="*/ 117 h 531"/>
                <a:gd name="T60" fmla="*/ 377 w 453"/>
                <a:gd name="T61" fmla="*/ 165 h 531"/>
                <a:gd name="T62" fmla="*/ 367 w 453"/>
                <a:gd name="T63" fmla="*/ 140 h 531"/>
                <a:gd name="T64" fmla="*/ 349 w 453"/>
                <a:gd name="T65" fmla="*/ 108 h 531"/>
                <a:gd name="T66" fmla="*/ 326 w 453"/>
                <a:gd name="T67" fmla="*/ 85 h 531"/>
                <a:gd name="T68" fmla="*/ 308 w 453"/>
                <a:gd name="T69" fmla="*/ 73 h 531"/>
                <a:gd name="T70" fmla="*/ 276 w 453"/>
                <a:gd name="T71" fmla="*/ 63 h 531"/>
                <a:gd name="T72" fmla="*/ 240 w 453"/>
                <a:gd name="T73" fmla="*/ 59 h 531"/>
                <a:gd name="T74" fmla="*/ 212 w 453"/>
                <a:gd name="T75" fmla="*/ 60 h 531"/>
                <a:gd name="T76" fmla="*/ 174 w 453"/>
                <a:gd name="T77" fmla="*/ 69 h 531"/>
                <a:gd name="T78" fmla="*/ 142 w 453"/>
                <a:gd name="T79" fmla="*/ 87 h 531"/>
                <a:gd name="T80" fmla="*/ 123 w 453"/>
                <a:gd name="T81" fmla="*/ 102 h 531"/>
                <a:gd name="T82" fmla="*/ 101 w 453"/>
                <a:gd name="T83" fmla="*/ 129 h 531"/>
                <a:gd name="T84" fmla="*/ 86 w 453"/>
                <a:gd name="T85" fmla="*/ 163 h 531"/>
                <a:gd name="T86" fmla="*/ 74 w 453"/>
                <a:gd name="T87" fmla="*/ 211 h 531"/>
                <a:gd name="T88" fmla="*/ 70 w 453"/>
                <a:gd name="T89" fmla="*/ 261 h 531"/>
                <a:gd name="T90" fmla="*/ 81 w 453"/>
                <a:gd name="T91" fmla="*/ 351 h 531"/>
                <a:gd name="T92" fmla="*/ 93 w 453"/>
                <a:gd name="T93" fmla="*/ 388 h 531"/>
                <a:gd name="T94" fmla="*/ 114 w 453"/>
                <a:gd name="T95" fmla="*/ 419 h 531"/>
                <a:gd name="T96" fmla="*/ 138 w 453"/>
                <a:gd name="T97" fmla="*/ 443 h 531"/>
                <a:gd name="T98" fmla="*/ 169 w 453"/>
                <a:gd name="T99" fmla="*/ 460 h 531"/>
                <a:gd name="T100" fmla="*/ 201 w 453"/>
                <a:gd name="T101" fmla="*/ 470 h 531"/>
                <a:gd name="T102" fmla="*/ 235 w 453"/>
                <a:gd name="T103" fmla="*/ 473 h 531"/>
                <a:gd name="T104" fmla="*/ 275 w 453"/>
                <a:gd name="T105" fmla="*/ 469 h 531"/>
                <a:gd name="T106" fmla="*/ 311 w 453"/>
                <a:gd name="T107" fmla="*/ 455 h 531"/>
                <a:gd name="T108" fmla="*/ 331 w 453"/>
                <a:gd name="T109" fmla="*/ 441 h 531"/>
                <a:gd name="T110" fmla="*/ 358 w 453"/>
                <a:gd name="T111" fmla="*/ 411 h 531"/>
                <a:gd name="T112" fmla="*/ 377 w 453"/>
                <a:gd name="T113" fmla="*/ 373 h 531"/>
                <a:gd name="T114" fmla="*/ 385 w 453"/>
                <a:gd name="T115" fmla="*/ 34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31">
                  <a:moveTo>
                    <a:pt x="385" y="342"/>
                  </a:moveTo>
                  <a:lnTo>
                    <a:pt x="453" y="360"/>
                  </a:lnTo>
                  <a:lnTo>
                    <a:pt x="453" y="360"/>
                  </a:lnTo>
                  <a:lnTo>
                    <a:pt x="448" y="380"/>
                  </a:lnTo>
                  <a:lnTo>
                    <a:pt x="440" y="400"/>
                  </a:lnTo>
                  <a:lnTo>
                    <a:pt x="432" y="417"/>
                  </a:lnTo>
                  <a:lnTo>
                    <a:pt x="423" y="433"/>
                  </a:lnTo>
                  <a:lnTo>
                    <a:pt x="413" y="448"/>
                  </a:lnTo>
                  <a:lnTo>
                    <a:pt x="402" y="462"/>
                  </a:lnTo>
                  <a:lnTo>
                    <a:pt x="390" y="475"/>
                  </a:lnTo>
                  <a:lnTo>
                    <a:pt x="376" y="488"/>
                  </a:lnTo>
                  <a:lnTo>
                    <a:pt x="376" y="488"/>
                  </a:lnTo>
                  <a:lnTo>
                    <a:pt x="362" y="498"/>
                  </a:lnTo>
                  <a:lnTo>
                    <a:pt x="347" y="507"/>
                  </a:lnTo>
                  <a:lnTo>
                    <a:pt x="331" y="514"/>
                  </a:lnTo>
                  <a:lnTo>
                    <a:pt x="315" y="520"/>
                  </a:lnTo>
                  <a:lnTo>
                    <a:pt x="298" y="525"/>
                  </a:lnTo>
                  <a:lnTo>
                    <a:pt x="279" y="529"/>
                  </a:lnTo>
                  <a:lnTo>
                    <a:pt x="261" y="530"/>
                  </a:lnTo>
                  <a:lnTo>
                    <a:pt x="240" y="531"/>
                  </a:lnTo>
                  <a:lnTo>
                    <a:pt x="240" y="531"/>
                  </a:lnTo>
                  <a:lnTo>
                    <a:pt x="220" y="530"/>
                  </a:lnTo>
                  <a:lnTo>
                    <a:pt x="201" y="529"/>
                  </a:lnTo>
                  <a:lnTo>
                    <a:pt x="183" y="526"/>
                  </a:lnTo>
                  <a:lnTo>
                    <a:pt x="166" y="522"/>
                  </a:lnTo>
                  <a:lnTo>
                    <a:pt x="150" y="519"/>
                  </a:lnTo>
                  <a:lnTo>
                    <a:pt x="134" y="512"/>
                  </a:lnTo>
                  <a:lnTo>
                    <a:pt x="119" y="506"/>
                  </a:lnTo>
                  <a:lnTo>
                    <a:pt x="106" y="497"/>
                  </a:lnTo>
                  <a:lnTo>
                    <a:pt x="106" y="497"/>
                  </a:lnTo>
                  <a:lnTo>
                    <a:pt x="93" y="488"/>
                  </a:lnTo>
                  <a:lnTo>
                    <a:pt x="82" y="479"/>
                  </a:lnTo>
                  <a:lnTo>
                    <a:pt x="70" y="467"/>
                  </a:lnTo>
                  <a:lnTo>
                    <a:pt x="60" y="456"/>
                  </a:lnTo>
                  <a:lnTo>
                    <a:pt x="51" y="443"/>
                  </a:lnTo>
                  <a:lnTo>
                    <a:pt x="42" y="430"/>
                  </a:lnTo>
                  <a:lnTo>
                    <a:pt x="35" y="415"/>
                  </a:lnTo>
                  <a:lnTo>
                    <a:pt x="27" y="400"/>
                  </a:lnTo>
                  <a:lnTo>
                    <a:pt x="27" y="400"/>
                  </a:lnTo>
                  <a:lnTo>
                    <a:pt x="20" y="383"/>
                  </a:lnTo>
                  <a:lnTo>
                    <a:pt x="15" y="368"/>
                  </a:lnTo>
                  <a:lnTo>
                    <a:pt x="10" y="350"/>
                  </a:lnTo>
                  <a:lnTo>
                    <a:pt x="6" y="333"/>
                  </a:lnTo>
                  <a:lnTo>
                    <a:pt x="4" y="316"/>
                  </a:lnTo>
                  <a:lnTo>
                    <a:pt x="1" y="298"/>
                  </a:lnTo>
                  <a:lnTo>
                    <a:pt x="0" y="280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42"/>
                  </a:lnTo>
                  <a:lnTo>
                    <a:pt x="1" y="223"/>
                  </a:lnTo>
                  <a:lnTo>
                    <a:pt x="4" y="205"/>
                  </a:lnTo>
                  <a:lnTo>
                    <a:pt x="8" y="187"/>
                  </a:lnTo>
                  <a:lnTo>
                    <a:pt x="12" y="170"/>
                  </a:lnTo>
                  <a:lnTo>
                    <a:pt x="17" y="154"/>
                  </a:lnTo>
                  <a:lnTo>
                    <a:pt x="23" y="137"/>
                  </a:lnTo>
                  <a:lnTo>
                    <a:pt x="31" y="122"/>
                  </a:lnTo>
                  <a:lnTo>
                    <a:pt x="31" y="122"/>
                  </a:lnTo>
                  <a:lnTo>
                    <a:pt x="38" y="108"/>
                  </a:lnTo>
                  <a:lnTo>
                    <a:pt x="47" y="93"/>
                  </a:lnTo>
                  <a:lnTo>
                    <a:pt x="58" y="82"/>
                  </a:lnTo>
                  <a:lnTo>
                    <a:pt x="68" y="69"/>
                  </a:lnTo>
                  <a:lnTo>
                    <a:pt x="79" y="59"/>
                  </a:lnTo>
                  <a:lnTo>
                    <a:pt x="91" y="49"/>
                  </a:lnTo>
                  <a:lnTo>
                    <a:pt x="104" y="40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32" y="24"/>
                  </a:lnTo>
                  <a:lnTo>
                    <a:pt x="147" y="18"/>
                  </a:lnTo>
                  <a:lnTo>
                    <a:pt x="161" y="13"/>
                  </a:lnTo>
                  <a:lnTo>
                    <a:pt x="176" y="8"/>
                  </a:lnTo>
                  <a:lnTo>
                    <a:pt x="193" y="5"/>
                  </a:lnTo>
                  <a:lnTo>
                    <a:pt x="208" y="3"/>
                  </a:lnTo>
                  <a:lnTo>
                    <a:pt x="225" y="1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61" y="1"/>
                  </a:lnTo>
                  <a:lnTo>
                    <a:pt x="279" y="3"/>
                  </a:lnTo>
                  <a:lnTo>
                    <a:pt x="297" y="6"/>
                  </a:lnTo>
                  <a:lnTo>
                    <a:pt x="312" y="10"/>
                  </a:lnTo>
                  <a:lnTo>
                    <a:pt x="329" y="15"/>
                  </a:lnTo>
                  <a:lnTo>
                    <a:pt x="344" y="23"/>
                  </a:lnTo>
                  <a:lnTo>
                    <a:pt x="358" y="31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84" y="50"/>
                  </a:lnTo>
                  <a:lnTo>
                    <a:pt x="395" y="61"/>
                  </a:lnTo>
                  <a:lnTo>
                    <a:pt x="407" y="73"/>
                  </a:lnTo>
                  <a:lnTo>
                    <a:pt x="416" y="87"/>
                  </a:lnTo>
                  <a:lnTo>
                    <a:pt x="425" y="101"/>
                  </a:lnTo>
                  <a:lnTo>
                    <a:pt x="432" y="117"/>
                  </a:lnTo>
                  <a:lnTo>
                    <a:pt x="439" y="133"/>
                  </a:lnTo>
                  <a:lnTo>
                    <a:pt x="444" y="150"/>
                  </a:lnTo>
                  <a:lnTo>
                    <a:pt x="377" y="165"/>
                  </a:lnTo>
                  <a:lnTo>
                    <a:pt x="377" y="165"/>
                  </a:lnTo>
                  <a:lnTo>
                    <a:pt x="373" y="152"/>
                  </a:lnTo>
                  <a:lnTo>
                    <a:pt x="367" y="140"/>
                  </a:lnTo>
                  <a:lnTo>
                    <a:pt x="362" y="128"/>
                  </a:lnTo>
                  <a:lnTo>
                    <a:pt x="356" y="118"/>
                  </a:lnTo>
                  <a:lnTo>
                    <a:pt x="349" y="108"/>
                  </a:lnTo>
                  <a:lnTo>
                    <a:pt x="341" y="99"/>
                  </a:lnTo>
                  <a:lnTo>
                    <a:pt x="334" y="91"/>
                  </a:lnTo>
                  <a:lnTo>
                    <a:pt x="326" y="85"/>
                  </a:lnTo>
                  <a:lnTo>
                    <a:pt x="326" y="85"/>
                  </a:lnTo>
                  <a:lnTo>
                    <a:pt x="317" y="78"/>
                  </a:lnTo>
                  <a:lnTo>
                    <a:pt x="308" y="73"/>
                  </a:lnTo>
                  <a:lnTo>
                    <a:pt x="298" y="69"/>
                  </a:lnTo>
                  <a:lnTo>
                    <a:pt x="288" y="65"/>
                  </a:lnTo>
                  <a:lnTo>
                    <a:pt x="276" y="63"/>
                  </a:lnTo>
                  <a:lnTo>
                    <a:pt x="265" y="60"/>
                  </a:lnTo>
                  <a:lnTo>
                    <a:pt x="253" y="59"/>
                  </a:lnTo>
                  <a:lnTo>
                    <a:pt x="240" y="59"/>
                  </a:lnTo>
                  <a:lnTo>
                    <a:pt x="240" y="59"/>
                  </a:lnTo>
                  <a:lnTo>
                    <a:pt x="226" y="59"/>
                  </a:lnTo>
                  <a:lnTo>
                    <a:pt x="212" y="60"/>
                  </a:lnTo>
                  <a:lnTo>
                    <a:pt x="198" y="63"/>
                  </a:lnTo>
                  <a:lnTo>
                    <a:pt x="187" y="65"/>
                  </a:lnTo>
                  <a:lnTo>
                    <a:pt x="174" y="69"/>
                  </a:lnTo>
                  <a:lnTo>
                    <a:pt x="162" y="74"/>
                  </a:lnTo>
                  <a:lnTo>
                    <a:pt x="152" y="81"/>
                  </a:lnTo>
                  <a:lnTo>
                    <a:pt x="142" y="87"/>
                  </a:lnTo>
                  <a:lnTo>
                    <a:pt x="142" y="87"/>
                  </a:lnTo>
                  <a:lnTo>
                    <a:pt x="132" y="95"/>
                  </a:lnTo>
                  <a:lnTo>
                    <a:pt x="123" y="102"/>
                  </a:lnTo>
                  <a:lnTo>
                    <a:pt x="115" y="111"/>
                  </a:lnTo>
                  <a:lnTo>
                    <a:pt x="107" y="120"/>
                  </a:lnTo>
                  <a:lnTo>
                    <a:pt x="101" y="129"/>
                  </a:lnTo>
                  <a:lnTo>
                    <a:pt x="96" y="141"/>
                  </a:lnTo>
                  <a:lnTo>
                    <a:pt x="91" y="151"/>
                  </a:lnTo>
                  <a:lnTo>
                    <a:pt x="86" y="163"/>
                  </a:lnTo>
                  <a:lnTo>
                    <a:pt x="86" y="163"/>
                  </a:lnTo>
                  <a:lnTo>
                    <a:pt x="79" y="187"/>
                  </a:lnTo>
                  <a:lnTo>
                    <a:pt x="74" y="211"/>
                  </a:lnTo>
                  <a:lnTo>
                    <a:pt x="70" y="237"/>
                  </a:lnTo>
                  <a:lnTo>
                    <a:pt x="70" y="261"/>
                  </a:lnTo>
                  <a:lnTo>
                    <a:pt x="70" y="261"/>
                  </a:lnTo>
                  <a:lnTo>
                    <a:pt x="72" y="293"/>
                  </a:lnTo>
                  <a:lnTo>
                    <a:pt x="74" y="323"/>
                  </a:lnTo>
                  <a:lnTo>
                    <a:pt x="81" y="351"/>
                  </a:lnTo>
                  <a:lnTo>
                    <a:pt x="88" y="376"/>
                  </a:lnTo>
                  <a:lnTo>
                    <a:pt x="88" y="376"/>
                  </a:lnTo>
                  <a:lnTo>
                    <a:pt x="93" y="388"/>
                  </a:lnTo>
                  <a:lnTo>
                    <a:pt x="100" y="398"/>
                  </a:lnTo>
                  <a:lnTo>
                    <a:pt x="106" y="409"/>
                  </a:lnTo>
                  <a:lnTo>
                    <a:pt x="114" y="419"/>
                  </a:lnTo>
                  <a:lnTo>
                    <a:pt x="121" y="428"/>
                  </a:lnTo>
                  <a:lnTo>
                    <a:pt x="129" y="435"/>
                  </a:lnTo>
                  <a:lnTo>
                    <a:pt x="138" y="443"/>
                  </a:lnTo>
                  <a:lnTo>
                    <a:pt x="148" y="449"/>
                  </a:lnTo>
                  <a:lnTo>
                    <a:pt x="148" y="449"/>
                  </a:lnTo>
                  <a:lnTo>
                    <a:pt x="169" y="460"/>
                  </a:lnTo>
                  <a:lnTo>
                    <a:pt x="179" y="464"/>
                  </a:lnTo>
                  <a:lnTo>
                    <a:pt x="191" y="467"/>
                  </a:lnTo>
                  <a:lnTo>
                    <a:pt x="201" y="470"/>
                  </a:lnTo>
                  <a:lnTo>
                    <a:pt x="212" y="471"/>
                  </a:lnTo>
                  <a:lnTo>
                    <a:pt x="235" y="473"/>
                  </a:lnTo>
                  <a:lnTo>
                    <a:pt x="235" y="473"/>
                  </a:lnTo>
                  <a:lnTo>
                    <a:pt x="249" y="473"/>
                  </a:lnTo>
                  <a:lnTo>
                    <a:pt x="262" y="471"/>
                  </a:lnTo>
                  <a:lnTo>
                    <a:pt x="275" y="469"/>
                  </a:lnTo>
                  <a:lnTo>
                    <a:pt x="288" y="465"/>
                  </a:lnTo>
                  <a:lnTo>
                    <a:pt x="299" y="460"/>
                  </a:lnTo>
                  <a:lnTo>
                    <a:pt x="311" y="455"/>
                  </a:lnTo>
                  <a:lnTo>
                    <a:pt x="321" y="448"/>
                  </a:lnTo>
                  <a:lnTo>
                    <a:pt x="331" y="441"/>
                  </a:lnTo>
                  <a:lnTo>
                    <a:pt x="331" y="441"/>
                  </a:lnTo>
                  <a:lnTo>
                    <a:pt x="341" y="432"/>
                  </a:lnTo>
                  <a:lnTo>
                    <a:pt x="350" y="421"/>
                  </a:lnTo>
                  <a:lnTo>
                    <a:pt x="358" y="411"/>
                  </a:lnTo>
                  <a:lnTo>
                    <a:pt x="364" y="400"/>
                  </a:lnTo>
                  <a:lnTo>
                    <a:pt x="371" y="387"/>
                  </a:lnTo>
                  <a:lnTo>
                    <a:pt x="377" y="373"/>
                  </a:lnTo>
                  <a:lnTo>
                    <a:pt x="381" y="359"/>
                  </a:lnTo>
                  <a:lnTo>
                    <a:pt x="385" y="342"/>
                  </a:lnTo>
                  <a:lnTo>
                    <a:pt x="385" y="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2" name="Freeform 585"/>
            <p:cNvSpPr>
              <a:spLocks noEditPoints="1"/>
            </p:cNvSpPr>
            <p:nvPr/>
          </p:nvSpPr>
          <p:spPr bwMode="auto">
            <a:xfrm>
              <a:off x="458788" y="1725613"/>
              <a:ext cx="388938" cy="422275"/>
            </a:xfrm>
            <a:custGeom>
              <a:avLst/>
              <a:gdLst>
                <a:gd name="T0" fmla="*/ 1 w 490"/>
                <a:gd name="T1" fmla="*/ 242 h 531"/>
                <a:gd name="T2" fmla="*/ 16 w 490"/>
                <a:gd name="T3" fmla="*/ 159 h 531"/>
                <a:gd name="T4" fmla="*/ 52 w 490"/>
                <a:gd name="T5" fmla="*/ 91 h 531"/>
                <a:gd name="T6" fmla="*/ 85 w 490"/>
                <a:gd name="T7" fmla="*/ 55 h 531"/>
                <a:gd name="T8" fmla="*/ 147 w 490"/>
                <a:gd name="T9" fmla="*/ 18 h 531"/>
                <a:gd name="T10" fmla="*/ 218 w 490"/>
                <a:gd name="T11" fmla="*/ 1 h 531"/>
                <a:gd name="T12" fmla="*/ 263 w 490"/>
                <a:gd name="T13" fmla="*/ 0 h 531"/>
                <a:gd name="T14" fmla="*/ 313 w 490"/>
                <a:gd name="T15" fmla="*/ 9 h 531"/>
                <a:gd name="T16" fmla="*/ 359 w 490"/>
                <a:gd name="T17" fmla="*/ 26 h 531"/>
                <a:gd name="T18" fmla="*/ 387 w 490"/>
                <a:gd name="T19" fmla="*/ 44 h 531"/>
                <a:gd name="T20" fmla="*/ 423 w 490"/>
                <a:gd name="T21" fmla="*/ 74 h 531"/>
                <a:gd name="T22" fmla="*/ 452 w 490"/>
                <a:gd name="T23" fmla="*/ 114 h 531"/>
                <a:gd name="T24" fmla="*/ 467 w 490"/>
                <a:gd name="T25" fmla="*/ 145 h 531"/>
                <a:gd name="T26" fmla="*/ 483 w 490"/>
                <a:gd name="T27" fmla="*/ 193 h 531"/>
                <a:gd name="T28" fmla="*/ 490 w 490"/>
                <a:gd name="T29" fmla="*/ 247 h 531"/>
                <a:gd name="T30" fmla="*/ 490 w 490"/>
                <a:gd name="T31" fmla="*/ 286 h 531"/>
                <a:gd name="T32" fmla="*/ 482 w 490"/>
                <a:gd name="T33" fmla="*/ 341 h 531"/>
                <a:gd name="T34" fmla="*/ 467 w 490"/>
                <a:gd name="T35" fmla="*/ 391 h 531"/>
                <a:gd name="T36" fmla="*/ 450 w 490"/>
                <a:gd name="T37" fmla="*/ 421 h 531"/>
                <a:gd name="T38" fmla="*/ 421 w 490"/>
                <a:gd name="T39" fmla="*/ 461 h 531"/>
                <a:gd name="T40" fmla="*/ 383 w 490"/>
                <a:gd name="T41" fmla="*/ 492 h 531"/>
                <a:gd name="T42" fmla="*/ 355 w 490"/>
                <a:gd name="T43" fmla="*/ 507 h 531"/>
                <a:gd name="T44" fmla="*/ 309 w 490"/>
                <a:gd name="T45" fmla="*/ 524 h 531"/>
                <a:gd name="T46" fmla="*/ 262 w 490"/>
                <a:gd name="T47" fmla="*/ 530 h 531"/>
                <a:gd name="T48" fmla="*/ 227 w 490"/>
                <a:gd name="T49" fmla="*/ 530 h 531"/>
                <a:gd name="T50" fmla="*/ 176 w 490"/>
                <a:gd name="T51" fmla="*/ 522 h 531"/>
                <a:gd name="T52" fmla="*/ 130 w 490"/>
                <a:gd name="T53" fmla="*/ 505 h 531"/>
                <a:gd name="T54" fmla="*/ 102 w 490"/>
                <a:gd name="T55" fmla="*/ 487 h 531"/>
                <a:gd name="T56" fmla="*/ 65 w 490"/>
                <a:gd name="T57" fmla="*/ 455 h 531"/>
                <a:gd name="T58" fmla="*/ 37 w 490"/>
                <a:gd name="T59" fmla="*/ 415 h 531"/>
                <a:gd name="T60" fmla="*/ 23 w 490"/>
                <a:gd name="T61" fmla="*/ 385 h 531"/>
                <a:gd name="T62" fmla="*/ 7 w 490"/>
                <a:gd name="T63" fmla="*/ 338 h 531"/>
                <a:gd name="T64" fmla="*/ 0 w 490"/>
                <a:gd name="T65" fmla="*/ 289 h 531"/>
                <a:gd name="T66" fmla="*/ 70 w 490"/>
                <a:gd name="T67" fmla="*/ 274 h 531"/>
                <a:gd name="T68" fmla="*/ 73 w 490"/>
                <a:gd name="T69" fmla="*/ 318 h 531"/>
                <a:gd name="T70" fmla="*/ 89 w 490"/>
                <a:gd name="T71" fmla="*/ 374 h 531"/>
                <a:gd name="T72" fmla="*/ 120 w 490"/>
                <a:gd name="T73" fmla="*/ 420 h 531"/>
                <a:gd name="T74" fmla="*/ 146 w 490"/>
                <a:gd name="T75" fmla="*/ 443 h 531"/>
                <a:gd name="T76" fmla="*/ 192 w 490"/>
                <a:gd name="T77" fmla="*/ 466 h 531"/>
                <a:gd name="T78" fmla="*/ 244 w 490"/>
                <a:gd name="T79" fmla="*/ 473 h 531"/>
                <a:gd name="T80" fmla="*/ 281 w 490"/>
                <a:gd name="T81" fmla="*/ 470 h 531"/>
                <a:gd name="T82" fmla="*/ 330 w 490"/>
                <a:gd name="T83" fmla="*/ 452 h 531"/>
                <a:gd name="T84" fmla="*/ 371 w 490"/>
                <a:gd name="T85" fmla="*/ 419 h 531"/>
                <a:gd name="T86" fmla="*/ 392 w 490"/>
                <a:gd name="T87" fmla="*/ 389 h 531"/>
                <a:gd name="T88" fmla="*/ 413 w 490"/>
                <a:gd name="T89" fmla="*/ 334 h 531"/>
                <a:gd name="T90" fmla="*/ 421 w 490"/>
                <a:gd name="T91" fmla="*/ 266 h 531"/>
                <a:gd name="T92" fmla="*/ 415 w 490"/>
                <a:gd name="T93" fmla="*/ 207 h 531"/>
                <a:gd name="T94" fmla="*/ 399 w 490"/>
                <a:gd name="T95" fmla="*/ 156 h 531"/>
                <a:gd name="T96" fmla="*/ 387 w 490"/>
                <a:gd name="T97" fmla="*/ 134 h 531"/>
                <a:gd name="T98" fmla="*/ 364 w 490"/>
                <a:gd name="T99" fmla="*/ 106 h 531"/>
                <a:gd name="T100" fmla="*/ 337 w 490"/>
                <a:gd name="T101" fmla="*/ 85 h 531"/>
                <a:gd name="T102" fmla="*/ 316 w 490"/>
                <a:gd name="T103" fmla="*/ 73 h 531"/>
                <a:gd name="T104" fmla="*/ 282 w 490"/>
                <a:gd name="T105" fmla="*/ 63 h 531"/>
                <a:gd name="T106" fmla="*/ 245 w 490"/>
                <a:gd name="T107" fmla="*/ 59 h 531"/>
                <a:gd name="T108" fmla="*/ 211 w 490"/>
                <a:gd name="T109" fmla="*/ 61 h 531"/>
                <a:gd name="T110" fmla="*/ 163 w 490"/>
                <a:gd name="T111" fmla="*/ 78 h 531"/>
                <a:gd name="T112" fmla="*/ 121 w 490"/>
                <a:gd name="T113" fmla="*/ 108 h 531"/>
                <a:gd name="T114" fmla="*/ 100 w 490"/>
                <a:gd name="T115" fmla="*/ 137 h 531"/>
                <a:gd name="T116" fmla="*/ 76 w 490"/>
                <a:gd name="T117" fmla="*/ 196 h 531"/>
                <a:gd name="T118" fmla="*/ 70 w 490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0" h="531">
                  <a:moveTo>
                    <a:pt x="0" y="273"/>
                  </a:moveTo>
                  <a:lnTo>
                    <a:pt x="0" y="273"/>
                  </a:lnTo>
                  <a:lnTo>
                    <a:pt x="1" y="242"/>
                  </a:lnTo>
                  <a:lnTo>
                    <a:pt x="4" y="213"/>
                  </a:lnTo>
                  <a:lnTo>
                    <a:pt x="10" y="184"/>
                  </a:lnTo>
                  <a:lnTo>
                    <a:pt x="16" y="159"/>
                  </a:lnTo>
                  <a:lnTo>
                    <a:pt x="27" y="134"/>
                  </a:lnTo>
                  <a:lnTo>
                    <a:pt x="38" y="111"/>
                  </a:lnTo>
                  <a:lnTo>
                    <a:pt x="52" y="91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5" y="55"/>
                  </a:lnTo>
                  <a:lnTo>
                    <a:pt x="105" y="41"/>
                  </a:lnTo>
                  <a:lnTo>
                    <a:pt x="125" y="28"/>
                  </a:lnTo>
                  <a:lnTo>
                    <a:pt x="147" y="18"/>
                  </a:lnTo>
                  <a:lnTo>
                    <a:pt x="170" y="10"/>
                  </a:lnTo>
                  <a:lnTo>
                    <a:pt x="194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3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3"/>
                  </a:lnTo>
                  <a:lnTo>
                    <a:pt x="344" y="19"/>
                  </a:lnTo>
                  <a:lnTo>
                    <a:pt x="359" y="26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87" y="44"/>
                  </a:lnTo>
                  <a:lnTo>
                    <a:pt x="400" y="53"/>
                  </a:lnTo>
                  <a:lnTo>
                    <a:pt x="412" y="63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4" y="100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7" y="145"/>
                  </a:lnTo>
                  <a:lnTo>
                    <a:pt x="473" y="160"/>
                  </a:lnTo>
                  <a:lnTo>
                    <a:pt x="478" y="177"/>
                  </a:lnTo>
                  <a:lnTo>
                    <a:pt x="483" y="193"/>
                  </a:lnTo>
                  <a:lnTo>
                    <a:pt x="486" y="211"/>
                  </a:lnTo>
                  <a:lnTo>
                    <a:pt x="488" y="229"/>
                  </a:lnTo>
                  <a:lnTo>
                    <a:pt x="490" y="247"/>
                  </a:lnTo>
                  <a:lnTo>
                    <a:pt x="490" y="266"/>
                  </a:lnTo>
                  <a:lnTo>
                    <a:pt x="490" y="266"/>
                  </a:lnTo>
                  <a:lnTo>
                    <a:pt x="490" y="286"/>
                  </a:lnTo>
                  <a:lnTo>
                    <a:pt x="488" y="305"/>
                  </a:lnTo>
                  <a:lnTo>
                    <a:pt x="486" y="323"/>
                  </a:lnTo>
                  <a:lnTo>
                    <a:pt x="482" y="341"/>
                  </a:lnTo>
                  <a:lnTo>
                    <a:pt x="478" y="357"/>
                  </a:lnTo>
                  <a:lnTo>
                    <a:pt x="473" y="374"/>
                  </a:lnTo>
                  <a:lnTo>
                    <a:pt x="467" y="391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1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6" y="482"/>
                  </a:lnTo>
                  <a:lnTo>
                    <a:pt x="383" y="492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5" y="507"/>
                  </a:lnTo>
                  <a:lnTo>
                    <a:pt x="340" y="514"/>
                  </a:lnTo>
                  <a:lnTo>
                    <a:pt x="325" y="519"/>
                  </a:lnTo>
                  <a:lnTo>
                    <a:pt x="309" y="524"/>
                  </a:lnTo>
                  <a:lnTo>
                    <a:pt x="294" y="526"/>
                  </a:lnTo>
                  <a:lnTo>
                    <a:pt x="277" y="529"/>
                  </a:lnTo>
                  <a:lnTo>
                    <a:pt x="262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9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0" y="505"/>
                  </a:lnTo>
                  <a:lnTo>
                    <a:pt x="115" y="497"/>
                  </a:lnTo>
                  <a:lnTo>
                    <a:pt x="115" y="497"/>
                  </a:lnTo>
                  <a:lnTo>
                    <a:pt x="102" y="487"/>
                  </a:lnTo>
                  <a:lnTo>
                    <a:pt x="89" y="478"/>
                  </a:lnTo>
                  <a:lnTo>
                    <a:pt x="76" y="466"/>
                  </a:lnTo>
                  <a:lnTo>
                    <a:pt x="65" y="455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5"/>
                  </a:lnTo>
                  <a:lnTo>
                    <a:pt x="29" y="401"/>
                  </a:lnTo>
                  <a:lnTo>
                    <a:pt x="29" y="401"/>
                  </a:lnTo>
                  <a:lnTo>
                    <a:pt x="23" y="385"/>
                  </a:lnTo>
                  <a:lnTo>
                    <a:pt x="16" y="370"/>
                  </a:lnTo>
                  <a:lnTo>
                    <a:pt x="11" y="355"/>
                  </a:lnTo>
                  <a:lnTo>
                    <a:pt x="7" y="338"/>
                  </a:lnTo>
                  <a:lnTo>
                    <a:pt x="4" y="323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3"/>
                  </a:lnTo>
                  <a:lnTo>
                    <a:pt x="0" y="273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6"/>
                  </a:lnTo>
                  <a:lnTo>
                    <a:pt x="73" y="318"/>
                  </a:lnTo>
                  <a:lnTo>
                    <a:pt x="76" y="338"/>
                  </a:lnTo>
                  <a:lnTo>
                    <a:pt x="82" y="356"/>
                  </a:lnTo>
                  <a:lnTo>
                    <a:pt x="89" y="374"/>
                  </a:lnTo>
                  <a:lnTo>
                    <a:pt x="98" y="391"/>
                  </a:lnTo>
                  <a:lnTo>
                    <a:pt x="108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3"/>
                  </a:lnTo>
                  <a:lnTo>
                    <a:pt x="146" y="443"/>
                  </a:lnTo>
                  <a:lnTo>
                    <a:pt x="161" y="452"/>
                  </a:lnTo>
                  <a:lnTo>
                    <a:pt x="176" y="460"/>
                  </a:lnTo>
                  <a:lnTo>
                    <a:pt x="192" y="466"/>
                  </a:lnTo>
                  <a:lnTo>
                    <a:pt x="208" y="470"/>
                  </a:lnTo>
                  <a:lnTo>
                    <a:pt x="226" y="473"/>
                  </a:lnTo>
                  <a:lnTo>
                    <a:pt x="244" y="473"/>
                  </a:lnTo>
                  <a:lnTo>
                    <a:pt x="244" y="473"/>
                  </a:lnTo>
                  <a:lnTo>
                    <a:pt x="263" y="473"/>
                  </a:lnTo>
                  <a:lnTo>
                    <a:pt x="281" y="470"/>
                  </a:lnTo>
                  <a:lnTo>
                    <a:pt x="298" y="466"/>
                  </a:lnTo>
                  <a:lnTo>
                    <a:pt x="314" y="460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2"/>
                  </a:lnTo>
                  <a:lnTo>
                    <a:pt x="371" y="419"/>
                  </a:lnTo>
                  <a:lnTo>
                    <a:pt x="371" y="419"/>
                  </a:lnTo>
                  <a:lnTo>
                    <a:pt x="382" y="405"/>
                  </a:lnTo>
                  <a:lnTo>
                    <a:pt x="392" y="389"/>
                  </a:lnTo>
                  <a:lnTo>
                    <a:pt x="401" y="373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19" y="291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19" y="236"/>
                  </a:lnTo>
                  <a:lnTo>
                    <a:pt x="415" y="207"/>
                  </a:lnTo>
                  <a:lnTo>
                    <a:pt x="408" y="181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7" y="134"/>
                  </a:lnTo>
                  <a:lnTo>
                    <a:pt x="381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7" y="99"/>
                  </a:lnTo>
                  <a:lnTo>
                    <a:pt x="346" y="91"/>
                  </a:lnTo>
                  <a:lnTo>
                    <a:pt x="337" y="85"/>
                  </a:lnTo>
                  <a:lnTo>
                    <a:pt x="337" y="85"/>
                  </a:lnTo>
                  <a:lnTo>
                    <a:pt x="327" y="78"/>
                  </a:lnTo>
                  <a:lnTo>
                    <a:pt x="316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3"/>
                  </a:lnTo>
                  <a:lnTo>
                    <a:pt x="271" y="60"/>
                  </a:lnTo>
                  <a:lnTo>
                    <a:pt x="258" y="59"/>
                  </a:lnTo>
                  <a:lnTo>
                    <a:pt x="245" y="59"/>
                  </a:lnTo>
                  <a:lnTo>
                    <a:pt x="245" y="59"/>
                  </a:lnTo>
                  <a:lnTo>
                    <a:pt x="227" y="59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9" y="86"/>
                  </a:lnTo>
                  <a:lnTo>
                    <a:pt x="135" y="96"/>
                  </a:lnTo>
                  <a:lnTo>
                    <a:pt x="121" y="108"/>
                  </a:lnTo>
                  <a:lnTo>
                    <a:pt x="121" y="108"/>
                  </a:lnTo>
                  <a:lnTo>
                    <a:pt x="110" y="122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6" y="196"/>
                  </a:lnTo>
                  <a:lnTo>
                    <a:pt x="73" y="220"/>
                  </a:lnTo>
                  <a:lnTo>
                    <a:pt x="70" y="246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3" name="Freeform 586"/>
            <p:cNvSpPr>
              <a:spLocks/>
            </p:cNvSpPr>
            <p:nvPr/>
          </p:nvSpPr>
          <p:spPr bwMode="auto">
            <a:xfrm>
              <a:off x="909638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6 w 404"/>
                <a:gd name="T17" fmla="*/ 110 h 513"/>
                <a:gd name="T18" fmla="*/ 66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6" y="110"/>
                  </a:lnTo>
                  <a:lnTo>
                    <a:pt x="66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4" name="Freeform 587"/>
            <p:cNvSpPr>
              <a:spLocks/>
            </p:cNvSpPr>
            <p:nvPr/>
          </p:nvSpPr>
          <p:spPr bwMode="auto">
            <a:xfrm>
              <a:off x="1312863" y="1731963"/>
              <a:ext cx="274638" cy="407988"/>
            </a:xfrm>
            <a:custGeom>
              <a:avLst/>
              <a:gdLst>
                <a:gd name="T0" fmla="*/ 0 w 347"/>
                <a:gd name="T1" fmla="*/ 513 h 513"/>
                <a:gd name="T2" fmla="*/ 0 w 347"/>
                <a:gd name="T3" fmla="*/ 0 h 513"/>
                <a:gd name="T4" fmla="*/ 347 w 347"/>
                <a:gd name="T5" fmla="*/ 0 h 513"/>
                <a:gd name="T6" fmla="*/ 347 w 347"/>
                <a:gd name="T7" fmla="*/ 60 h 513"/>
                <a:gd name="T8" fmla="*/ 69 w 347"/>
                <a:gd name="T9" fmla="*/ 60 h 513"/>
                <a:gd name="T10" fmla="*/ 69 w 347"/>
                <a:gd name="T11" fmla="*/ 220 h 513"/>
                <a:gd name="T12" fmla="*/ 309 w 347"/>
                <a:gd name="T13" fmla="*/ 220 h 513"/>
                <a:gd name="T14" fmla="*/ 309 w 347"/>
                <a:gd name="T15" fmla="*/ 280 h 513"/>
                <a:gd name="T16" fmla="*/ 69 w 347"/>
                <a:gd name="T17" fmla="*/ 280 h 513"/>
                <a:gd name="T18" fmla="*/ 69 w 347"/>
                <a:gd name="T19" fmla="*/ 513 h 513"/>
                <a:gd name="T20" fmla="*/ 0 w 347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513">
                  <a:moveTo>
                    <a:pt x="0" y="513"/>
                  </a:moveTo>
                  <a:lnTo>
                    <a:pt x="0" y="0"/>
                  </a:lnTo>
                  <a:lnTo>
                    <a:pt x="347" y="0"/>
                  </a:lnTo>
                  <a:lnTo>
                    <a:pt x="347" y="60"/>
                  </a:lnTo>
                  <a:lnTo>
                    <a:pt x="69" y="60"/>
                  </a:lnTo>
                  <a:lnTo>
                    <a:pt x="69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9" y="280"/>
                  </a:lnTo>
                  <a:lnTo>
                    <a:pt x="69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5" name="Rectangle 588"/>
            <p:cNvSpPr>
              <a:spLocks noChangeArrowheads="1"/>
            </p:cNvSpPr>
            <p:nvPr/>
          </p:nvSpPr>
          <p:spPr bwMode="auto">
            <a:xfrm>
              <a:off x="164147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6" name="Freeform 589"/>
            <p:cNvSpPr>
              <a:spLocks noEditPoints="1"/>
            </p:cNvSpPr>
            <p:nvPr/>
          </p:nvSpPr>
          <p:spPr bwMode="auto">
            <a:xfrm>
              <a:off x="1778000" y="1731963"/>
              <a:ext cx="336550" cy="407988"/>
            </a:xfrm>
            <a:custGeom>
              <a:avLst/>
              <a:gdLst>
                <a:gd name="T0" fmla="*/ 0 w 423"/>
                <a:gd name="T1" fmla="*/ 0 h 513"/>
                <a:gd name="T2" fmla="*/ 176 w 423"/>
                <a:gd name="T3" fmla="*/ 0 h 513"/>
                <a:gd name="T4" fmla="*/ 229 w 423"/>
                <a:gd name="T5" fmla="*/ 3 h 513"/>
                <a:gd name="T6" fmla="*/ 267 w 423"/>
                <a:gd name="T7" fmla="*/ 8 h 513"/>
                <a:gd name="T8" fmla="*/ 289 w 423"/>
                <a:gd name="T9" fmla="*/ 14 h 513"/>
                <a:gd name="T10" fmla="*/ 326 w 423"/>
                <a:gd name="T11" fmla="*/ 32 h 513"/>
                <a:gd name="T12" fmla="*/ 343 w 423"/>
                <a:gd name="T13" fmla="*/ 45 h 513"/>
                <a:gd name="T14" fmla="*/ 362 w 423"/>
                <a:gd name="T15" fmla="*/ 63 h 513"/>
                <a:gd name="T16" fmla="*/ 379 w 423"/>
                <a:gd name="T17" fmla="*/ 83 h 513"/>
                <a:gd name="T18" fmla="*/ 393 w 423"/>
                <a:gd name="T19" fmla="*/ 106 h 513"/>
                <a:gd name="T20" fmla="*/ 404 w 423"/>
                <a:gd name="T21" fmla="*/ 132 h 513"/>
                <a:gd name="T22" fmla="*/ 412 w 423"/>
                <a:gd name="T23" fmla="*/ 160 h 513"/>
                <a:gd name="T24" fmla="*/ 422 w 423"/>
                <a:gd name="T25" fmla="*/ 220 h 513"/>
                <a:gd name="T26" fmla="*/ 423 w 423"/>
                <a:gd name="T27" fmla="*/ 254 h 513"/>
                <a:gd name="T28" fmla="*/ 421 w 423"/>
                <a:gd name="T29" fmla="*/ 309 h 513"/>
                <a:gd name="T30" fmla="*/ 411 w 423"/>
                <a:gd name="T31" fmla="*/ 357 h 513"/>
                <a:gd name="T32" fmla="*/ 403 w 423"/>
                <a:gd name="T33" fmla="*/ 379 h 513"/>
                <a:gd name="T34" fmla="*/ 385 w 423"/>
                <a:gd name="T35" fmla="*/ 416 h 513"/>
                <a:gd name="T36" fmla="*/ 375 w 423"/>
                <a:gd name="T37" fmla="*/ 433 h 513"/>
                <a:gd name="T38" fmla="*/ 353 w 423"/>
                <a:gd name="T39" fmla="*/ 458 h 513"/>
                <a:gd name="T40" fmla="*/ 329 w 423"/>
                <a:gd name="T41" fmla="*/ 479 h 513"/>
                <a:gd name="T42" fmla="*/ 315 w 423"/>
                <a:gd name="T43" fmla="*/ 487 h 513"/>
                <a:gd name="T44" fmla="*/ 284 w 423"/>
                <a:gd name="T45" fmla="*/ 499 h 513"/>
                <a:gd name="T46" fmla="*/ 267 w 423"/>
                <a:gd name="T47" fmla="*/ 505 h 513"/>
                <a:gd name="T48" fmla="*/ 229 w 423"/>
                <a:gd name="T49" fmla="*/ 511 h 513"/>
                <a:gd name="T50" fmla="*/ 185 w 423"/>
                <a:gd name="T51" fmla="*/ 513 h 513"/>
                <a:gd name="T52" fmla="*/ 68 w 423"/>
                <a:gd name="T53" fmla="*/ 453 h 513"/>
                <a:gd name="T54" fmla="*/ 178 w 423"/>
                <a:gd name="T55" fmla="*/ 453 h 513"/>
                <a:gd name="T56" fmla="*/ 223 w 423"/>
                <a:gd name="T57" fmla="*/ 451 h 513"/>
                <a:gd name="T58" fmla="*/ 257 w 423"/>
                <a:gd name="T59" fmla="*/ 443 h 513"/>
                <a:gd name="T60" fmla="*/ 270 w 423"/>
                <a:gd name="T61" fmla="*/ 438 h 513"/>
                <a:gd name="T62" fmla="*/ 293 w 423"/>
                <a:gd name="T63" fmla="*/ 425 h 513"/>
                <a:gd name="T64" fmla="*/ 303 w 423"/>
                <a:gd name="T65" fmla="*/ 417 h 513"/>
                <a:gd name="T66" fmla="*/ 324 w 423"/>
                <a:gd name="T67" fmla="*/ 388 h 513"/>
                <a:gd name="T68" fmla="*/ 340 w 423"/>
                <a:gd name="T69" fmla="*/ 352 h 513"/>
                <a:gd name="T70" fmla="*/ 347 w 423"/>
                <a:gd name="T71" fmla="*/ 330 h 513"/>
                <a:gd name="T72" fmla="*/ 353 w 423"/>
                <a:gd name="T73" fmla="*/ 280 h 513"/>
                <a:gd name="T74" fmla="*/ 354 w 423"/>
                <a:gd name="T75" fmla="*/ 254 h 513"/>
                <a:gd name="T76" fmla="*/ 352 w 423"/>
                <a:gd name="T77" fmla="*/ 215 h 513"/>
                <a:gd name="T78" fmla="*/ 347 w 423"/>
                <a:gd name="T79" fmla="*/ 182 h 513"/>
                <a:gd name="T80" fmla="*/ 339 w 423"/>
                <a:gd name="T81" fmla="*/ 154 h 513"/>
                <a:gd name="T82" fmla="*/ 327 w 423"/>
                <a:gd name="T83" fmla="*/ 129 h 513"/>
                <a:gd name="T84" fmla="*/ 321 w 423"/>
                <a:gd name="T85" fmla="*/ 119 h 513"/>
                <a:gd name="T86" fmla="*/ 306 w 423"/>
                <a:gd name="T87" fmla="*/ 101 h 513"/>
                <a:gd name="T88" fmla="*/ 290 w 423"/>
                <a:gd name="T89" fmla="*/ 86 h 513"/>
                <a:gd name="T90" fmla="*/ 272 w 423"/>
                <a:gd name="T91" fmla="*/ 76 h 513"/>
                <a:gd name="T92" fmla="*/ 263 w 423"/>
                <a:gd name="T93" fmla="*/ 72 h 513"/>
                <a:gd name="T94" fmla="*/ 228 w 423"/>
                <a:gd name="T95" fmla="*/ 64 h 513"/>
                <a:gd name="T96" fmla="*/ 175 w 423"/>
                <a:gd name="T97" fmla="*/ 60 h 513"/>
                <a:gd name="T98" fmla="*/ 68 w 423"/>
                <a:gd name="T99" fmla="*/ 45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3" h="513">
                  <a:moveTo>
                    <a:pt x="0" y="513"/>
                  </a:moveTo>
                  <a:lnTo>
                    <a:pt x="0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205" y="1"/>
                  </a:lnTo>
                  <a:lnTo>
                    <a:pt x="229" y="3"/>
                  </a:lnTo>
                  <a:lnTo>
                    <a:pt x="251" y="4"/>
                  </a:lnTo>
                  <a:lnTo>
                    <a:pt x="267" y="8"/>
                  </a:lnTo>
                  <a:lnTo>
                    <a:pt x="267" y="8"/>
                  </a:lnTo>
                  <a:lnTo>
                    <a:pt x="289" y="14"/>
                  </a:lnTo>
                  <a:lnTo>
                    <a:pt x="308" y="22"/>
                  </a:lnTo>
                  <a:lnTo>
                    <a:pt x="326" y="32"/>
                  </a:lnTo>
                  <a:lnTo>
                    <a:pt x="343" y="45"/>
                  </a:lnTo>
                  <a:lnTo>
                    <a:pt x="343" y="45"/>
                  </a:lnTo>
                  <a:lnTo>
                    <a:pt x="353" y="54"/>
                  </a:lnTo>
                  <a:lnTo>
                    <a:pt x="362" y="63"/>
                  </a:lnTo>
                  <a:lnTo>
                    <a:pt x="371" y="73"/>
                  </a:lnTo>
                  <a:lnTo>
                    <a:pt x="379" y="83"/>
                  </a:lnTo>
                  <a:lnTo>
                    <a:pt x="386" y="95"/>
                  </a:lnTo>
                  <a:lnTo>
                    <a:pt x="393" y="106"/>
                  </a:lnTo>
                  <a:lnTo>
                    <a:pt x="398" y="119"/>
                  </a:lnTo>
                  <a:lnTo>
                    <a:pt x="404" y="132"/>
                  </a:lnTo>
                  <a:lnTo>
                    <a:pt x="404" y="132"/>
                  </a:lnTo>
                  <a:lnTo>
                    <a:pt x="412" y="160"/>
                  </a:lnTo>
                  <a:lnTo>
                    <a:pt x="418" y="189"/>
                  </a:lnTo>
                  <a:lnTo>
                    <a:pt x="422" y="220"/>
                  </a:lnTo>
                  <a:lnTo>
                    <a:pt x="423" y="254"/>
                  </a:lnTo>
                  <a:lnTo>
                    <a:pt x="423" y="254"/>
                  </a:lnTo>
                  <a:lnTo>
                    <a:pt x="423" y="283"/>
                  </a:lnTo>
                  <a:lnTo>
                    <a:pt x="421" y="309"/>
                  </a:lnTo>
                  <a:lnTo>
                    <a:pt x="416" y="334"/>
                  </a:lnTo>
                  <a:lnTo>
                    <a:pt x="411" y="357"/>
                  </a:lnTo>
                  <a:lnTo>
                    <a:pt x="411" y="357"/>
                  </a:lnTo>
                  <a:lnTo>
                    <a:pt x="403" y="379"/>
                  </a:lnTo>
                  <a:lnTo>
                    <a:pt x="394" y="400"/>
                  </a:lnTo>
                  <a:lnTo>
                    <a:pt x="385" y="416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64" y="447"/>
                  </a:lnTo>
                  <a:lnTo>
                    <a:pt x="353" y="458"/>
                  </a:lnTo>
                  <a:lnTo>
                    <a:pt x="341" y="470"/>
                  </a:lnTo>
                  <a:lnTo>
                    <a:pt x="329" y="479"/>
                  </a:lnTo>
                  <a:lnTo>
                    <a:pt x="329" y="479"/>
                  </a:lnTo>
                  <a:lnTo>
                    <a:pt x="315" y="487"/>
                  </a:lnTo>
                  <a:lnTo>
                    <a:pt x="301" y="494"/>
                  </a:lnTo>
                  <a:lnTo>
                    <a:pt x="284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48" y="508"/>
                  </a:lnTo>
                  <a:lnTo>
                    <a:pt x="229" y="511"/>
                  </a:lnTo>
                  <a:lnTo>
                    <a:pt x="207" y="513"/>
                  </a:lnTo>
                  <a:lnTo>
                    <a:pt x="185" y="513"/>
                  </a:lnTo>
                  <a:lnTo>
                    <a:pt x="0" y="513"/>
                  </a:lnTo>
                  <a:close/>
                  <a:moveTo>
                    <a:pt x="68" y="453"/>
                  </a:moveTo>
                  <a:lnTo>
                    <a:pt x="178" y="453"/>
                  </a:lnTo>
                  <a:lnTo>
                    <a:pt x="178" y="453"/>
                  </a:lnTo>
                  <a:lnTo>
                    <a:pt x="201" y="452"/>
                  </a:lnTo>
                  <a:lnTo>
                    <a:pt x="223" y="451"/>
                  </a:lnTo>
                  <a:lnTo>
                    <a:pt x="240" y="448"/>
                  </a:lnTo>
                  <a:lnTo>
                    <a:pt x="257" y="443"/>
                  </a:lnTo>
                  <a:lnTo>
                    <a:pt x="257" y="443"/>
                  </a:lnTo>
                  <a:lnTo>
                    <a:pt x="270" y="438"/>
                  </a:lnTo>
                  <a:lnTo>
                    <a:pt x="283" y="432"/>
                  </a:lnTo>
                  <a:lnTo>
                    <a:pt x="293" y="425"/>
                  </a:lnTo>
                  <a:lnTo>
                    <a:pt x="303" y="417"/>
                  </a:lnTo>
                  <a:lnTo>
                    <a:pt x="303" y="417"/>
                  </a:lnTo>
                  <a:lnTo>
                    <a:pt x="315" y="403"/>
                  </a:lnTo>
                  <a:lnTo>
                    <a:pt x="324" y="388"/>
                  </a:lnTo>
                  <a:lnTo>
                    <a:pt x="333" y="371"/>
                  </a:lnTo>
                  <a:lnTo>
                    <a:pt x="340" y="352"/>
                  </a:lnTo>
                  <a:lnTo>
                    <a:pt x="340" y="352"/>
                  </a:lnTo>
                  <a:lnTo>
                    <a:pt x="347" y="330"/>
                  </a:lnTo>
                  <a:lnTo>
                    <a:pt x="350" y="307"/>
                  </a:lnTo>
                  <a:lnTo>
                    <a:pt x="353" y="280"/>
                  </a:lnTo>
                  <a:lnTo>
                    <a:pt x="354" y="254"/>
                  </a:lnTo>
                  <a:lnTo>
                    <a:pt x="354" y="254"/>
                  </a:lnTo>
                  <a:lnTo>
                    <a:pt x="353" y="233"/>
                  </a:lnTo>
                  <a:lnTo>
                    <a:pt x="352" y="215"/>
                  </a:lnTo>
                  <a:lnTo>
                    <a:pt x="350" y="198"/>
                  </a:lnTo>
                  <a:lnTo>
                    <a:pt x="347" y="182"/>
                  </a:lnTo>
                  <a:lnTo>
                    <a:pt x="344" y="166"/>
                  </a:lnTo>
                  <a:lnTo>
                    <a:pt x="339" y="154"/>
                  </a:lnTo>
                  <a:lnTo>
                    <a:pt x="334" y="141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1" y="119"/>
                  </a:lnTo>
                  <a:lnTo>
                    <a:pt x="313" y="109"/>
                  </a:lnTo>
                  <a:lnTo>
                    <a:pt x="306" y="101"/>
                  </a:lnTo>
                  <a:lnTo>
                    <a:pt x="298" y="93"/>
                  </a:lnTo>
                  <a:lnTo>
                    <a:pt x="290" y="86"/>
                  </a:lnTo>
                  <a:lnTo>
                    <a:pt x="281" y="81"/>
                  </a:lnTo>
                  <a:lnTo>
                    <a:pt x="272" y="76"/>
                  </a:lnTo>
                  <a:lnTo>
                    <a:pt x="263" y="72"/>
                  </a:lnTo>
                  <a:lnTo>
                    <a:pt x="263" y="72"/>
                  </a:lnTo>
                  <a:lnTo>
                    <a:pt x="248" y="67"/>
                  </a:lnTo>
                  <a:lnTo>
                    <a:pt x="228" y="64"/>
                  </a:lnTo>
                  <a:lnTo>
                    <a:pt x="203" y="61"/>
                  </a:lnTo>
                  <a:lnTo>
                    <a:pt x="175" y="60"/>
                  </a:lnTo>
                  <a:lnTo>
                    <a:pt x="68" y="60"/>
                  </a:lnTo>
                  <a:lnTo>
                    <a:pt x="68" y="4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7" name="Freeform 590"/>
            <p:cNvSpPr>
              <a:spLocks/>
            </p:cNvSpPr>
            <p:nvPr/>
          </p:nvSpPr>
          <p:spPr bwMode="auto">
            <a:xfrm>
              <a:off x="2179638" y="1731963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1 w 383"/>
                <a:gd name="T5" fmla="*/ 0 h 513"/>
                <a:gd name="T6" fmla="*/ 371 w 383"/>
                <a:gd name="T7" fmla="*/ 60 h 513"/>
                <a:gd name="T8" fmla="*/ 68 w 383"/>
                <a:gd name="T9" fmla="*/ 60 h 513"/>
                <a:gd name="T10" fmla="*/ 68 w 383"/>
                <a:gd name="T11" fmla="*/ 218 h 513"/>
                <a:gd name="T12" fmla="*/ 352 w 383"/>
                <a:gd name="T13" fmla="*/ 218 h 513"/>
                <a:gd name="T14" fmla="*/ 352 w 383"/>
                <a:gd name="T15" fmla="*/ 278 h 513"/>
                <a:gd name="T16" fmla="*/ 68 w 383"/>
                <a:gd name="T17" fmla="*/ 278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8"/>
                  </a:lnTo>
                  <a:lnTo>
                    <a:pt x="352" y="218"/>
                  </a:lnTo>
                  <a:lnTo>
                    <a:pt x="352" y="278"/>
                  </a:lnTo>
                  <a:lnTo>
                    <a:pt x="68" y="278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8" name="Freeform 591"/>
            <p:cNvSpPr>
              <a:spLocks/>
            </p:cNvSpPr>
            <p:nvPr/>
          </p:nvSpPr>
          <p:spPr bwMode="auto">
            <a:xfrm>
              <a:off x="2536825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8 w 404"/>
                <a:gd name="T7" fmla="*/ 403 h 513"/>
                <a:gd name="T8" fmla="*/ 338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3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8" y="403"/>
                  </a:lnTo>
                  <a:lnTo>
                    <a:pt x="338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3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9" name="Freeform 592"/>
            <p:cNvSpPr>
              <a:spLocks/>
            </p:cNvSpPr>
            <p:nvPr/>
          </p:nvSpPr>
          <p:spPr bwMode="auto">
            <a:xfrm>
              <a:off x="2901950" y="1731963"/>
              <a:ext cx="323850" cy="407988"/>
            </a:xfrm>
            <a:custGeom>
              <a:avLst/>
              <a:gdLst>
                <a:gd name="T0" fmla="*/ 170 w 407"/>
                <a:gd name="T1" fmla="*/ 513 h 513"/>
                <a:gd name="T2" fmla="*/ 170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8 w 407"/>
                <a:gd name="T13" fmla="*/ 60 h 513"/>
                <a:gd name="T14" fmla="*/ 238 w 407"/>
                <a:gd name="T15" fmla="*/ 513 h 513"/>
                <a:gd name="T16" fmla="*/ 170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70" y="513"/>
                  </a:moveTo>
                  <a:lnTo>
                    <a:pt x="17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8" y="60"/>
                  </a:lnTo>
                  <a:lnTo>
                    <a:pt x="238" y="513"/>
                  </a:lnTo>
                  <a:lnTo>
                    <a:pt x="17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0" name="Rectangle 593"/>
            <p:cNvSpPr>
              <a:spLocks noChangeArrowheads="1"/>
            </p:cNvSpPr>
            <p:nvPr/>
          </p:nvSpPr>
          <p:spPr bwMode="auto">
            <a:xfrm>
              <a:off x="327342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1" name="Freeform 594"/>
            <p:cNvSpPr>
              <a:spLocks noEditPoints="1"/>
            </p:cNvSpPr>
            <p:nvPr/>
          </p:nvSpPr>
          <p:spPr bwMode="auto">
            <a:xfrm>
              <a:off x="3367088" y="1731963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1 w 479"/>
                <a:gd name="T9" fmla="*/ 513 h 513"/>
                <a:gd name="T10" fmla="*/ 342 w 479"/>
                <a:gd name="T11" fmla="*/ 359 h 513"/>
                <a:gd name="T12" fmla="*/ 128 w 479"/>
                <a:gd name="T13" fmla="*/ 359 h 513"/>
                <a:gd name="T14" fmla="*/ 71 w 479"/>
                <a:gd name="T15" fmla="*/ 513 h 513"/>
                <a:gd name="T16" fmla="*/ 0 w 479"/>
                <a:gd name="T17" fmla="*/ 513 h 513"/>
                <a:gd name="T18" fmla="*/ 147 w 479"/>
                <a:gd name="T19" fmla="*/ 302 h 513"/>
                <a:gd name="T20" fmla="*/ 321 w 479"/>
                <a:gd name="T21" fmla="*/ 302 h 513"/>
                <a:gd name="T22" fmla="*/ 267 w 479"/>
                <a:gd name="T23" fmla="*/ 160 h 513"/>
                <a:gd name="T24" fmla="*/ 267 w 479"/>
                <a:gd name="T25" fmla="*/ 160 h 513"/>
                <a:gd name="T26" fmla="*/ 247 w 479"/>
                <a:gd name="T27" fmla="*/ 101 h 513"/>
                <a:gd name="T28" fmla="*/ 231 w 479"/>
                <a:gd name="T29" fmla="*/ 54 h 513"/>
                <a:gd name="T30" fmla="*/ 231 w 479"/>
                <a:gd name="T31" fmla="*/ 54 h 513"/>
                <a:gd name="T32" fmla="*/ 226 w 479"/>
                <a:gd name="T33" fmla="*/ 79 h 513"/>
                <a:gd name="T34" fmla="*/ 220 w 479"/>
                <a:gd name="T35" fmla="*/ 104 h 513"/>
                <a:gd name="T36" fmla="*/ 212 w 479"/>
                <a:gd name="T37" fmla="*/ 128 h 513"/>
                <a:gd name="T38" fmla="*/ 203 w 479"/>
                <a:gd name="T39" fmla="*/ 152 h 513"/>
                <a:gd name="T40" fmla="*/ 147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1" y="513"/>
                  </a:lnTo>
                  <a:lnTo>
                    <a:pt x="342" y="359"/>
                  </a:lnTo>
                  <a:lnTo>
                    <a:pt x="128" y="359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7" y="302"/>
                  </a:moveTo>
                  <a:lnTo>
                    <a:pt x="321" y="302"/>
                  </a:lnTo>
                  <a:lnTo>
                    <a:pt x="267" y="160"/>
                  </a:lnTo>
                  <a:lnTo>
                    <a:pt x="267" y="160"/>
                  </a:lnTo>
                  <a:lnTo>
                    <a:pt x="247" y="101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26" y="79"/>
                  </a:lnTo>
                  <a:lnTo>
                    <a:pt x="220" y="104"/>
                  </a:lnTo>
                  <a:lnTo>
                    <a:pt x="212" y="128"/>
                  </a:lnTo>
                  <a:lnTo>
                    <a:pt x="203" y="152"/>
                  </a:lnTo>
                  <a:lnTo>
                    <a:pt x="147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2" name="Freeform 595"/>
            <p:cNvSpPr>
              <a:spLocks/>
            </p:cNvSpPr>
            <p:nvPr/>
          </p:nvSpPr>
          <p:spPr bwMode="auto">
            <a:xfrm>
              <a:off x="3784600" y="1731963"/>
              <a:ext cx="254000" cy="407988"/>
            </a:xfrm>
            <a:custGeom>
              <a:avLst/>
              <a:gdLst>
                <a:gd name="T0" fmla="*/ 0 w 320"/>
                <a:gd name="T1" fmla="*/ 513 h 513"/>
                <a:gd name="T2" fmla="*/ 0 w 320"/>
                <a:gd name="T3" fmla="*/ 0 h 513"/>
                <a:gd name="T4" fmla="*/ 68 w 320"/>
                <a:gd name="T5" fmla="*/ 0 h 513"/>
                <a:gd name="T6" fmla="*/ 68 w 320"/>
                <a:gd name="T7" fmla="*/ 453 h 513"/>
                <a:gd name="T8" fmla="*/ 320 w 320"/>
                <a:gd name="T9" fmla="*/ 453 h 513"/>
                <a:gd name="T10" fmla="*/ 320 w 320"/>
                <a:gd name="T11" fmla="*/ 513 h 513"/>
                <a:gd name="T12" fmla="*/ 0 w 320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0" y="453"/>
                  </a:lnTo>
                  <a:lnTo>
                    <a:pt x="320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93" name="Groupe 92"/>
          <p:cNvGrpSpPr/>
          <p:nvPr/>
        </p:nvGrpSpPr>
        <p:grpSpPr>
          <a:xfrm>
            <a:off x="1971026" y="9956403"/>
            <a:ext cx="1241869" cy="62315"/>
            <a:chOff x="79375" y="2408238"/>
            <a:chExt cx="9128126" cy="422276"/>
          </a:xfrm>
        </p:grpSpPr>
        <p:sp>
          <p:nvSpPr>
            <p:cNvPr id="94" name="Freeform 596"/>
            <p:cNvSpPr>
              <a:spLocks noEditPoints="1"/>
            </p:cNvSpPr>
            <p:nvPr/>
          </p:nvSpPr>
          <p:spPr bwMode="auto">
            <a:xfrm>
              <a:off x="79375" y="2416176"/>
              <a:ext cx="309563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7 w 392"/>
                <a:gd name="T5" fmla="*/ 2 h 513"/>
                <a:gd name="T6" fmla="*/ 271 w 392"/>
                <a:gd name="T7" fmla="*/ 5 h 513"/>
                <a:gd name="T8" fmla="*/ 307 w 392"/>
                <a:gd name="T9" fmla="*/ 14 h 513"/>
                <a:gd name="T10" fmla="*/ 335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2 w 392"/>
                <a:gd name="T23" fmla="*/ 165 h 513"/>
                <a:gd name="T24" fmla="*/ 386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51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1 w 392"/>
                <a:gd name="T45" fmla="*/ 244 h 513"/>
                <a:gd name="T46" fmla="*/ 232 w 392"/>
                <a:gd name="T47" fmla="*/ 243 h 513"/>
                <a:gd name="T48" fmla="*/ 257 w 392"/>
                <a:gd name="T49" fmla="*/ 238 h 513"/>
                <a:gd name="T50" fmla="*/ 278 w 392"/>
                <a:gd name="T51" fmla="*/ 230 h 513"/>
                <a:gd name="T52" fmla="*/ 294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6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9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90" y="8"/>
                  </a:lnTo>
                  <a:lnTo>
                    <a:pt x="307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2" y="165"/>
                  </a:lnTo>
                  <a:lnTo>
                    <a:pt x="389" y="180"/>
                  </a:lnTo>
                  <a:lnTo>
                    <a:pt x="386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60" y="248"/>
                  </a:lnTo>
                  <a:lnTo>
                    <a:pt x="351" y="259"/>
                  </a:lnTo>
                  <a:lnTo>
                    <a:pt x="351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7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5" name="Freeform 597"/>
            <p:cNvSpPr>
              <a:spLocks noEditPoints="1"/>
            </p:cNvSpPr>
            <p:nvPr/>
          </p:nvSpPr>
          <p:spPr bwMode="auto">
            <a:xfrm>
              <a:off x="439738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8 w 452"/>
                <a:gd name="T3" fmla="*/ 0 h 513"/>
                <a:gd name="T4" fmla="*/ 288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7 w 452"/>
                <a:gd name="T11" fmla="*/ 26 h 513"/>
                <a:gd name="T12" fmla="*/ 371 w 452"/>
                <a:gd name="T13" fmla="*/ 39 h 513"/>
                <a:gd name="T14" fmla="*/ 389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8 w 452"/>
                <a:gd name="T23" fmla="*/ 166 h 513"/>
                <a:gd name="T24" fmla="*/ 402 w 452"/>
                <a:gd name="T25" fmla="*/ 190 h 513"/>
                <a:gd name="T26" fmla="*/ 390 w 452"/>
                <a:gd name="T27" fmla="*/ 212 h 513"/>
                <a:gd name="T28" fmla="*/ 375 w 452"/>
                <a:gd name="T29" fmla="*/ 231 h 513"/>
                <a:gd name="T30" fmla="*/ 365 w 452"/>
                <a:gd name="T31" fmla="*/ 240 h 513"/>
                <a:gd name="T32" fmla="*/ 343 w 452"/>
                <a:gd name="T33" fmla="*/ 256 h 513"/>
                <a:gd name="T34" fmla="*/ 316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8 w 452"/>
                <a:gd name="T41" fmla="*/ 299 h 513"/>
                <a:gd name="T42" fmla="*/ 307 w 452"/>
                <a:gd name="T43" fmla="*/ 306 h 513"/>
                <a:gd name="T44" fmla="*/ 335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1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3 w 452"/>
                <a:gd name="T73" fmla="*/ 221 h 513"/>
                <a:gd name="T74" fmla="*/ 287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3 w 452"/>
                <a:gd name="T81" fmla="*/ 175 h 513"/>
                <a:gd name="T82" fmla="*/ 339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4 w 452"/>
                <a:gd name="T89" fmla="*/ 107 h 513"/>
                <a:gd name="T90" fmla="*/ 325 w 452"/>
                <a:gd name="T91" fmla="*/ 93 h 513"/>
                <a:gd name="T92" fmla="*/ 314 w 452"/>
                <a:gd name="T93" fmla="*/ 80 h 513"/>
                <a:gd name="T94" fmla="*/ 307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4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60" y="1"/>
                  </a:lnTo>
                  <a:lnTo>
                    <a:pt x="288" y="3"/>
                  </a:lnTo>
                  <a:lnTo>
                    <a:pt x="312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7" y="26"/>
                  </a:lnTo>
                  <a:lnTo>
                    <a:pt x="363" y="33"/>
                  </a:lnTo>
                  <a:lnTo>
                    <a:pt x="371" y="39"/>
                  </a:lnTo>
                  <a:lnTo>
                    <a:pt x="377" y="46"/>
                  </a:lnTo>
                  <a:lnTo>
                    <a:pt x="389" y="62"/>
                  </a:lnTo>
                  <a:lnTo>
                    <a:pt x="389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6" y="179"/>
                  </a:lnTo>
                  <a:lnTo>
                    <a:pt x="402" y="190"/>
                  </a:lnTo>
                  <a:lnTo>
                    <a:pt x="397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5" y="231"/>
                  </a:lnTo>
                  <a:lnTo>
                    <a:pt x="375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30" y="262"/>
                  </a:lnTo>
                  <a:lnTo>
                    <a:pt x="316" y="268"/>
                  </a:lnTo>
                  <a:lnTo>
                    <a:pt x="301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7" y="306"/>
                  </a:lnTo>
                  <a:lnTo>
                    <a:pt x="307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1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1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7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3" y="221"/>
                  </a:lnTo>
                  <a:lnTo>
                    <a:pt x="287" y="217"/>
                  </a:lnTo>
                  <a:lnTo>
                    <a:pt x="287" y="217"/>
                  </a:lnTo>
                  <a:lnTo>
                    <a:pt x="299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3" y="175"/>
                  </a:lnTo>
                  <a:lnTo>
                    <a:pt x="337" y="163"/>
                  </a:lnTo>
                  <a:lnTo>
                    <a:pt x="339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7" y="115"/>
                  </a:lnTo>
                  <a:lnTo>
                    <a:pt x="334" y="107"/>
                  </a:lnTo>
                  <a:lnTo>
                    <a:pt x="330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07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80" y="62"/>
                  </a:lnTo>
                  <a:lnTo>
                    <a:pt x="269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6" name="Freeform 598"/>
            <p:cNvSpPr>
              <a:spLocks noEditPoints="1"/>
            </p:cNvSpPr>
            <p:nvPr/>
          </p:nvSpPr>
          <p:spPr bwMode="auto">
            <a:xfrm>
              <a:off x="811213" y="2408238"/>
              <a:ext cx="388938" cy="422275"/>
            </a:xfrm>
            <a:custGeom>
              <a:avLst/>
              <a:gdLst>
                <a:gd name="T0" fmla="*/ 1 w 489"/>
                <a:gd name="T1" fmla="*/ 242 h 531"/>
                <a:gd name="T2" fmla="*/ 16 w 489"/>
                <a:gd name="T3" fmla="*/ 158 h 531"/>
                <a:gd name="T4" fmla="*/ 52 w 489"/>
                <a:gd name="T5" fmla="*/ 90 h 531"/>
                <a:gd name="T6" fmla="*/ 85 w 489"/>
                <a:gd name="T7" fmla="*/ 55 h 531"/>
                <a:gd name="T8" fmla="*/ 147 w 489"/>
                <a:gd name="T9" fmla="*/ 17 h 531"/>
                <a:gd name="T10" fmla="*/ 218 w 489"/>
                <a:gd name="T11" fmla="*/ 1 h 531"/>
                <a:gd name="T12" fmla="*/ 263 w 489"/>
                <a:gd name="T13" fmla="*/ 0 h 531"/>
                <a:gd name="T14" fmla="*/ 313 w 489"/>
                <a:gd name="T15" fmla="*/ 9 h 531"/>
                <a:gd name="T16" fmla="*/ 359 w 489"/>
                <a:gd name="T17" fmla="*/ 25 h 531"/>
                <a:gd name="T18" fmla="*/ 387 w 489"/>
                <a:gd name="T19" fmla="*/ 43 h 531"/>
                <a:gd name="T20" fmla="*/ 423 w 489"/>
                <a:gd name="T21" fmla="*/ 74 h 531"/>
                <a:gd name="T22" fmla="*/ 452 w 489"/>
                <a:gd name="T23" fmla="*/ 114 h 531"/>
                <a:gd name="T24" fmla="*/ 466 w 489"/>
                <a:gd name="T25" fmla="*/ 144 h 531"/>
                <a:gd name="T26" fmla="*/ 482 w 489"/>
                <a:gd name="T27" fmla="*/ 193 h 531"/>
                <a:gd name="T28" fmla="*/ 489 w 489"/>
                <a:gd name="T29" fmla="*/ 247 h 531"/>
                <a:gd name="T30" fmla="*/ 489 w 489"/>
                <a:gd name="T31" fmla="*/ 285 h 531"/>
                <a:gd name="T32" fmla="*/ 482 w 489"/>
                <a:gd name="T33" fmla="*/ 340 h 531"/>
                <a:gd name="T34" fmla="*/ 465 w 489"/>
                <a:gd name="T35" fmla="*/ 390 h 531"/>
                <a:gd name="T36" fmla="*/ 450 w 489"/>
                <a:gd name="T37" fmla="*/ 421 h 531"/>
                <a:gd name="T38" fmla="*/ 420 w 489"/>
                <a:gd name="T39" fmla="*/ 461 h 531"/>
                <a:gd name="T40" fmla="*/ 383 w 489"/>
                <a:gd name="T41" fmla="*/ 491 h 531"/>
                <a:gd name="T42" fmla="*/ 354 w 489"/>
                <a:gd name="T43" fmla="*/ 507 h 531"/>
                <a:gd name="T44" fmla="*/ 309 w 489"/>
                <a:gd name="T45" fmla="*/ 523 h 531"/>
                <a:gd name="T46" fmla="*/ 260 w 489"/>
                <a:gd name="T47" fmla="*/ 530 h 531"/>
                <a:gd name="T48" fmla="*/ 227 w 489"/>
                <a:gd name="T49" fmla="*/ 530 h 531"/>
                <a:gd name="T50" fmla="*/ 176 w 489"/>
                <a:gd name="T51" fmla="*/ 522 h 531"/>
                <a:gd name="T52" fmla="*/ 130 w 489"/>
                <a:gd name="T53" fmla="*/ 504 h 531"/>
                <a:gd name="T54" fmla="*/ 102 w 489"/>
                <a:gd name="T55" fmla="*/ 486 h 531"/>
                <a:gd name="T56" fmla="*/ 65 w 489"/>
                <a:gd name="T57" fmla="*/ 454 h 531"/>
                <a:gd name="T58" fmla="*/ 37 w 489"/>
                <a:gd name="T59" fmla="*/ 414 h 531"/>
                <a:gd name="T60" fmla="*/ 21 w 489"/>
                <a:gd name="T61" fmla="*/ 385 h 531"/>
                <a:gd name="T62" fmla="*/ 7 w 489"/>
                <a:gd name="T63" fmla="*/ 338 h 531"/>
                <a:gd name="T64" fmla="*/ 0 w 489"/>
                <a:gd name="T65" fmla="*/ 289 h 531"/>
                <a:gd name="T66" fmla="*/ 70 w 489"/>
                <a:gd name="T67" fmla="*/ 274 h 531"/>
                <a:gd name="T68" fmla="*/ 72 w 489"/>
                <a:gd name="T69" fmla="*/ 317 h 531"/>
                <a:gd name="T70" fmla="*/ 89 w 489"/>
                <a:gd name="T71" fmla="*/ 373 h 531"/>
                <a:gd name="T72" fmla="*/ 120 w 489"/>
                <a:gd name="T73" fmla="*/ 420 h 531"/>
                <a:gd name="T74" fmla="*/ 145 w 489"/>
                <a:gd name="T75" fmla="*/ 443 h 531"/>
                <a:gd name="T76" fmla="*/ 191 w 489"/>
                <a:gd name="T77" fmla="*/ 466 h 531"/>
                <a:gd name="T78" fmla="*/ 244 w 489"/>
                <a:gd name="T79" fmla="*/ 472 h 531"/>
                <a:gd name="T80" fmla="*/ 281 w 489"/>
                <a:gd name="T81" fmla="*/ 470 h 531"/>
                <a:gd name="T82" fmla="*/ 329 w 489"/>
                <a:gd name="T83" fmla="*/ 452 h 531"/>
                <a:gd name="T84" fmla="*/ 370 w 489"/>
                <a:gd name="T85" fmla="*/ 418 h 531"/>
                <a:gd name="T86" fmla="*/ 392 w 489"/>
                <a:gd name="T87" fmla="*/ 389 h 531"/>
                <a:gd name="T88" fmla="*/ 413 w 489"/>
                <a:gd name="T89" fmla="*/ 334 h 531"/>
                <a:gd name="T90" fmla="*/ 420 w 489"/>
                <a:gd name="T91" fmla="*/ 266 h 531"/>
                <a:gd name="T92" fmla="*/ 414 w 489"/>
                <a:gd name="T93" fmla="*/ 207 h 531"/>
                <a:gd name="T94" fmla="*/ 399 w 489"/>
                <a:gd name="T95" fmla="*/ 156 h 531"/>
                <a:gd name="T96" fmla="*/ 387 w 489"/>
                <a:gd name="T97" fmla="*/ 134 h 531"/>
                <a:gd name="T98" fmla="*/ 364 w 489"/>
                <a:gd name="T99" fmla="*/ 106 h 531"/>
                <a:gd name="T100" fmla="*/ 337 w 489"/>
                <a:gd name="T101" fmla="*/ 84 h 531"/>
                <a:gd name="T102" fmla="*/ 315 w 489"/>
                <a:gd name="T103" fmla="*/ 73 h 531"/>
                <a:gd name="T104" fmla="*/ 282 w 489"/>
                <a:gd name="T105" fmla="*/ 62 h 531"/>
                <a:gd name="T106" fmla="*/ 245 w 489"/>
                <a:gd name="T107" fmla="*/ 58 h 531"/>
                <a:gd name="T108" fmla="*/ 211 w 489"/>
                <a:gd name="T109" fmla="*/ 61 h 531"/>
                <a:gd name="T110" fmla="*/ 163 w 489"/>
                <a:gd name="T111" fmla="*/ 78 h 531"/>
                <a:gd name="T112" fmla="*/ 121 w 489"/>
                <a:gd name="T113" fmla="*/ 107 h 531"/>
                <a:gd name="T114" fmla="*/ 98 w 489"/>
                <a:gd name="T115" fmla="*/ 137 h 531"/>
                <a:gd name="T116" fmla="*/ 76 w 489"/>
                <a:gd name="T117" fmla="*/ 195 h 531"/>
                <a:gd name="T118" fmla="*/ 70 w 489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3" y="212"/>
                  </a:lnTo>
                  <a:lnTo>
                    <a:pt x="8" y="184"/>
                  </a:lnTo>
                  <a:lnTo>
                    <a:pt x="16" y="158"/>
                  </a:lnTo>
                  <a:lnTo>
                    <a:pt x="26" y="134"/>
                  </a:lnTo>
                  <a:lnTo>
                    <a:pt x="38" y="111"/>
                  </a:lnTo>
                  <a:lnTo>
                    <a:pt x="52" y="90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85" y="55"/>
                  </a:lnTo>
                  <a:lnTo>
                    <a:pt x="104" y="41"/>
                  </a:lnTo>
                  <a:lnTo>
                    <a:pt x="125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3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2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2"/>
                  </a:lnTo>
                  <a:lnTo>
                    <a:pt x="344" y="19"/>
                  </a:lnTo>
                  <a:lnTo>
                    <a:pt x="359" y="25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87" y="43"/>
                  </a:lnTo>
                  <a:lnTo>
                    <a:pt x="400" y="52"/>
                  </a:lnTo>
                  <a:lnTo>
                    <a:pt x="411" y="62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3" y="99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6" y="144"/>
                  </a:lnTo>
                  <a:lnTo>
                    <a:pt x="473" y="160"/>
                  </a:lnTo>
                  <a:lnTo>
                    <a:pt x="478" y="176"/>
                  </a:lnTo>
                  <a:lnTo>
                    <a:pt x="482" y="193"/>
                  </a:lnTo>
                  <a:lnTo>
                    <a:pt x="485" y="211"/>
                  </a:lnTo>
                  <a:lnTo>
                    <a:pt x="488" y="229"/>
                  </a:lnTo>
                  <a:lnTo>
                    <a:pt x="489" y="247"/>
                  </a:lnTo>
                  <a:lnTo>
                    <a:pt x="489" y="266"/>
                  </a:lnTo>
                  <a:lnTo>
                    <a:pt x="489" y="266"/>
                  </a:lnTo>
                  <a:lnTo>
                    <a:pt x="489" y="285"/>
                  </a:lnTo>
                  <a:lnTo>
                    <a:pt x="488" y="304"/>
                  </a:lnTo>
                  <a:lnTo>
                    <a:pt x="485" y="322"/>
                  </a:lnTo>
                  <a:lnTo>
                    <a:pt x="482" y="340"/>
                  </a:lnTo>
                  <a:lnTo>
                    <a:pt x="478" y="357"/>
                  </a:lnTo>
                  <a:lnTo>
                    <a:pt x="471" y="373"/>
                  </a:lnTo>
                  <a:lnTo>
                    <a:pt x="465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0" y="448"/>
                  </a:lnTo>
                  <a:lnTo>
                    <a:pt x="420" y="461"/>
                  </a:lnTo>
                  <a:lnTo>
                    <a:pt x="409" y="471"/>
                  </a:lnTo>
                  <a:lnTo>
                    <a:pt x="396" y="481"/>
                  </a:lnTo>
                  <a:lnTo>
                    <a:pt x="383" y="491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4" y="507"/>
                  </a:lnTo>
                  <a:lnTo>
                    <a:pt x="340" y="513"/>
                  </a:lnTo>
                  <a:lnTo>
                    <a:pt x="324" y="518"/>
                  </a:lnTo>
                  <a:lnTo>
                    <a:pt x="309" y="523"/>
                  </a:lnTo>
                  <a:lnTo>
                    <a:pt x="294" y="526"/>
                  </a:lnTo>
                  <a:lnTo>
                    <a:pt x="277" y="528"/>
                  </a:lnTo>
                  <a:lnTo>
                    <a:pt x="260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8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59" y="517"/>
                  </a:lnTo>
                  <a:lnTo>
                    <a:pt x="144" y="511"/>
                  </a:lnTo>
                  <a:lnTo>
                    <a:pt x="130" y="504"/>
                  </a:lnTo>
                  <a:lnTo>
                    <a:pt x="115" y="496"/>
                  </a:lnTo>
                  <a:lnTo>
                    <a:pt x="115" y="496"/>
                  </a:lnTo>
                  <a:lnTo>
                    <a:pt x="102" y="486"/>
                  </a:lnTo>
                  <a:lnTo>
                    <a:pt x="88" y="477"/>
                  </a:lnTo>
                  <a:lnTo>
                    <a:pt x="76" y="466"/>
                  </a:lnTo>
                  <a:lnTo>
                    <a:pt x="65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29" y="400"/>
                  </a:lnTo>
                  <a:lnTo>
                    <a:pt x="29" y="400"/>
                  </a:lnTo>
                  <a:lnTo>
                    <a:pt x="21" y="385"/>
                  </a:lnTo>
                  <a:lnTo>
                    <a:pt x="16" y="370"/>
                  </a:lnTo>
                  <a:lnTo>
                    <a:pt x="11" y="354"/>
                  </a:lnTo>
                  <a:lnTo>
                    <a:pt x="7" y="338"/>
                  </a:lnTo>
                  <a:lnTo>
                    <a:pt x="3" y="322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5"/>
                  </a:lnTo>
                  <a:lnTo>
                    <a:pt x="72" y="317"/>
                  </a:lnTo>
                  <a:lnTo>
                    <a:pt x="76" y="338"/>
                  </a:lnTo>
                  <a:lnTo>
                    <a:pt x="81" y="356"/>
                  </a:lnTo>
                  <a:lnTo>
                    <a:pt x="89" y="373"/>
                  </a:lnTo>
                  <a:lnTo>
                    <a:pt x="97" y="390"/>
                  </a:lnTo>
                  <a:lnTo>
                    <a:pt x="107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5" y="443"/>
                  </a:lnTo>
                  <a:lnTo>
                    <a:pt x="161" y="452"/>
                  </a:lnTo>
                  <a:lnTo>
                    <a:pt x="175" y="459"/>
                  </a:lnTo>
                  <a:lnTo>
                    <a:pt x="191" y="466"/>
                  </a:lnTo>
                  <a:lnTo>
                    <a:pt x="208" y="470"/>
                  </a:lnTo>
                  <a:lnTo>
                    <a:pt x="226" y="472"/>
                  </a:lnTo>
                  <a:lnTo>
                    <a:pt x="244" y="472"/>
                  </a:lnTo>
                  <a:lnTo>
                    <a:pt x="244" y="472"/>
                  </a:lnTo>
                  <a:lnTo>
                    <a:pt x="263" y="472"/>
                  </a:lnTo>
                  <a:lnTo>
                    <a:pt x="281" y="470"/>
                  </a:lnTo>
                  <a:lnTo>
                    <a:pt x="297" y="466"/>
                  </a:lnTo>
                  <a:lnTo>
                    <a:pt x="314" y="459"/>
                  </a:lnTo>
                  <a:lnTo>
                    <a:pt x="329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0" y="418"/>
                  </a:lnTo>
                  <a:lnTo>
                    <a:pt x="370" y="418"/>
                  </a:lnTo>
                  <a:lnTo>
                    <a:pt x="382" y="404"/>
                  </a:lnTo>
                  <a:lnTo>
                    <a:pt x="392" y="389"/>
                  </a:lnTo>
                  <a:lnTo>
                    <a:pt x="400" y="372"/>
                  </a:lnTo>
                  <a:lnTo>
                    <a:pt x="407" y="353"/>
                  </a:lnTo>
                  <a:lnTo>
                    <a:pt x="413" y="334"/>
                  </a:lnTo>
                  <a:lnTo>
                    <a:pt x="416" y="312"/>
                  </a:lnTo>
                  <a:lnTo>
                    <a:pt x="419" y="29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18" y="235"/>
                  </a:lnTo>
                  <a:lnTo>
                    <a:pt x="414" y="207"/>
                  </a:lnTo>
                  <a:lnTo>
                    <a:pt x="407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3" y="146"/>
                  </a:lnTo>
                  <a:lnTo>
                    <a:pt x="387" y="134"/>
                  </a:lnTo>
                  <a:lnTo>
                    <a:pt x="379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6" y="98"/>
                  </a:lnTo>
                  <a:lnTo>
                    <a:pt x="346" y="90"/>
                  </a:lnTo>
                  <a:lnTo>
                    <a:pt x="337" y="84"/>
                  </a:lnTo>
                  <a:lnTo>
                    <a:pt x="337" y="84"/>
                  </a:lnTo>
                  <a:lnTo>
                    <a:pt x="326" y="78"/>
                  </a:lnTo>
                  <a:lnTo>
                    <a:pt x="315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2"/>
                  </a:lnTo>
                  <a:lnTo>
                    <a:pt x="269" y="60"/>
                  </a:lnTo>
                  <a:lnTo>
                    <a:pt x="258" y="58"/>
                  </a:lnTo>
                  <a:lnTo>
                    <a:pt x="245" y="58"/>
                  </a:lnTo>
                  <a:lnTo>
                    <a:pt x="245" y="58"/>
                  </a:lnTo>
                  <a:lnTo>
                    <a:pt x="227" y="58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8" y="85"/>
                  </a:lnTo>
                  <a:lnTo>
                    <a:pt x="135" y="96"/>
                  </a:lnTo>
                  <a:lnTo>
                    <a:pt x="121" y="107"/>
                  </a:lnTo>
                  <a:lnTo>
                    <a:pt x="121" y="107"/>
                  </a:lnTo>
                  <a:lnTo>
                    <a:pt x="110" y="121"/>
                  </a:lnTo>
                  <a:lnTo>
                    <a:pt x="98" y="137"/>
                  </a:lnTo>
                  <a:lnTo>
                    <a:pt x="89" y="155"/>
                  </a:lnTo>
                  <a:lnTo>
                    <a:pt x="83" y="174"/>
                  </a:lnTo>
                  <a:lnTo>
                    <a:pt x="76" y="195"/>
                  </a:lnTo>
                  <a:lnTo>
                    <a:pt x="72" y="220"/>
                  </a:lnTo>
                  <a:lnTo>
                    <a:pt x="70" y="245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7" name="Freeform 599"/>
            <p:cNvSpPr>
              <a:spLocks noEditPoints="1"/>
            </p:cNvSpPr>
            <p:nvPr/>
          </p:nvSpPr>
          <p:spPr bwMode="auto">
            <a:xfrm>
              <a:off x="1262063" y="2416176"/>
              <a:ext cx="309563" cy="407988"/>
            </a:xfrm>
            <a:custGeom>
              <a:avLst/>
              <a:gdLst>
                <a:gd name="T0" fmla="*/ 0 w 391"/>
                <a:gd name="T1" fmla="*/ 0 h 513"/>
                <a:gd name="T2" fmla="*/ 193 w 391"/>
                <a:gd name="T3" fmla="*/ 0 h 513"/>
                <a:gd name="T4" fmla="*/ 257 w 391"/>
                <a:gd name="T5" fmla="*/ 2 h 513"/>
                <a:gd name="T6" fmla="*/ 271 w 391"/>
                <a:gd name="T7" fmla="*/ 5 h 513"/>
                <a:gd name="T8" fmla="*/ 306 w 391"/>
                <a:gd name="T9" fmla="*/ 14 h 513"/>
                <a:gd name="T10" fmla="*/ 335 w 391"/>
                <a:gd name="T11" fmla="*/ 29 h 513"/>
                <a:gd name="T12" fmla="*/ 347 w 391"/>
                <a:gd name="T13" fmla="*/ 38 h 513"/>
                <a:gd name="T14" fmla="*/ 367 w 391"/>
                <a:gd name="T15" fmla="*/ 64 h 513"/>
                <a:gd name="T16" fmla="*/ 376 w 391"/>
                <a:gd name="T17" fmla="*/ 78 h 513"/>
                <a:gd name="T18" fmla="*/ 388 w 391"/>
                <a:gd name="T19" fmla="*/ 112 h 513"/>
                <a:gd name="T20" fmla="*/ 391 w 391"/>
                <a:gd name="T21" fmla="*/ 148 h 513"/>
                <a:gd name="T22" fmla="*/ 391 w 391"/>
                <a:gd name="T23" fmla="*/ 165 h 513"/>
                <a:gd name="T24" fmla="*/ 385 w 391"/>
                <a:gd name="T25" fmla="*/ 194 h 513"/>
                <a:gd name="T26" fmla="*/ 375 w 391"/>
                <a:gd name="T27" fmla="*/ 222 h 513"/>
                <a:gd name="T28" fmla="*/ 359 w 391"/>
                <a:gd name="T29" fmla="*/ 248 h 513"/>
                <a:gd name="T30" fmla="*/ 349 w 391"/>
                <a:gd name="T31" fmla="*/ 259 h 513"/>
                <a:gd name="T32" fmla="*/ 325 w 391"/>
                <a:gd name="T33" fmla="*/ 279 h 513"/>
                <a:gd name="T34" fmla="*/ 292 w 391"/>
                <a:gd name="T35" fmla="*/ 293 h 513"/>
                <a:gd name="T36" fmla="*/ 249 w 391"/>
                <a:gd name="T37" fmla="*/ 302 h 513"/>
                <a:gd name="T38" fmla="*/ 200 w 391"/>
                <a:gd name="T39" fmla="*/ 304 h 513"/>
                <a:gd name="T40" fmla="*/ 68 w 391"/>
                <a:gd name="T41" fmla="*/ 513 h 513"/>
                <a:gd name="T42" fmla="*/ 68 w 391"/>
                <a:gd name="T43" fmla="*/ 244 h 513"/>
                <a:gd name="T44" fmla="*/ 201 w 391"/>
                <a:gd name="T45" fmla="*/ 244 h 513"/>
                <a:gd name="T46" fmla="*/ 232 w 391"/>
                <a:gd name="T47" fmla="*/ 243 h 513"/>
                <a:gd name="T48" fmla="*/ 257 w 391"/>
                <a:gd name="T49" fmla="*/ 238 h 513"/>
                <a:gd name="T50" fmla="*/ 278 w 391"/>
                <a:gd name="T51" fmla="*/ 230 h 513"/>
                <a:gd name="T52" fmla="*/ 294 w 391"/>
                <a:gd name="T53" fmla="*/ 220 h 513"/>
                <a:gd name="T54" fmla="*/ 301 w 391"/>
                <a:gd name="T55" fmla="*/ 213 h 513"/>
                <a:gd name="T56" fmla="*/ 311 w 391"/>
                <a:gd name="T57" fmla="*/ 198 h 513"/>
                <a:gd name="T58" fmla="*/ 317 w 391"/>
                <a:gd name="T59" fmla="*/ 181 h 513"/>
                <a:gd name="T60" fmla="*/ 321 w 391"/>
                <a:gd name="T61" fmla="*/ 161 h 513"/>
                <a:gd name="T62" fmla="*/ 321 w 391"/>
                <a:gd name="T63" fmla="*/ 151 h 513"/>
                <a:gd name="T64" fmla="*/ 317 w 391"/>
                <a:gd name="T65" fmla="*/ 120 h 513"/>
                <a:gd name="T66" fmla="*/ 306 w 391"/>
                <a:gd name="T67" fmla="*/ 96 h 513"/>
                <a:gd name="T68" fmla="*/ 297 w 391"/>
                <a:gd name="T69" fmla="*/ 84 h 513"/>
                <a:gd name="T70" fmla="*/ 275 w 391"/>
                <a:gd name="T71" fmla="*/ 70 h 513"/>
                <a:gd name="T72" fmla="*/ 262 w 391"/>
                <a:gd name="T73" fmla="*/ 65 h 513"/>
                <a:gd name="T74" fmla="*/ 238 w 391"/>
                <a:gd name="T75" fmla="*/ 61 h 513"/>
                <a:gd name="T76" fmla="*/ 68 w 391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1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2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1" y="148"/>
                  </a:lnTo>
                  <a:lnTo>
                    <a:pt x="391" y="148"/>
                  </a:lnTo>
                  <a:lnTo>
                    <a:pt x="391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59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49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8" name="Freeform 600"/>
            <p:cNvSpPr>
              <a:spLocks/>
            </p:cNvSpPr>
            <p:nvPr/>
          </p:nvSpPr>
          <p:spPr bwMode="auto">
            <a:xfrm>
              <a:off x="1622425" y="2416176"/>
              <a:ext cx="303213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71 w 382"/>
                <a:gd name="T5" fmla="*/ 0 h 513"/>
                <a:gd name="T6" fmla="*/ 371 w 382"/>
                <a:gd name="T7" fmla="*/ 60 h 513"/>
                <a:gd name="T8" fmla="*/ 68 w 382"/>
                <a:gd name="T9" fmla="*/ 60 h 513"/>
                <a:gd name="T10" fmla="*/ 68 w 382"/>
                <a:gd name="T11" fmla="*/ 217 h 513"/>
                <a:gd name="T12" fmla="*/ 352 w 382"/>
                <a:gd name="T13" fmla="*/ 217 h 513"/>
                <a:gd name="T14" fmla="*/ 352 w 382"/>
                <a:gd name="T15" fmla="*/ 277 h 513"/>
                <a:gd name="T16" fmla="*/ 68 w 382"/>
                <a:gd name="T17" fmla="*/ 277 h 513"/>
                <a:gd name="T18" fmla="*/ 68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2" y="217"/>
                  </a:lnTo>
                  <a:lnTo>
                    <a:pt x="352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9" name="Freeform 601"/>
            <p:cNvSpPr>
              <a:spLocks noEditPoints="1"/>
            </p:cNvSpPr>
            <p:nvPr/>
          </p:nvSpPr>
          <p:spPr bwMode="auto">
            <a:xfrm>
              <a:off x="1981200" y="2416176"/>
              <a:ext cx="358775" cy="407988"/>
            </a:xfrm>
            <a:custGeom>
              <a:avLst/>
              <a:gdLst>
                <a:gd name="T0" fmla="*/ 0 w 451"/>
                <a:gd name="T1" fmla="*/ 0 h 513"/>
                <a:gd name="T2" fmla="*/ 226 w 451"/>
                <a:gd name="T3" fmla="*/ 0 h 513"/>
                <a:gd name="T4" fmla="*/ 286 w 451"/>
                <a:gd name="T5" fmla="*/ 3 h 513"/>
                <a:gd name="T6" fmla="*/ 331 w 451"/>
                <a:gd name="T7" fmla="*/ 14 h 513"/>
                <a:gd name="T8" fmla="*/ 340 w 451"/>
                <a:gd name="T9" fmla="*/ 17 h 513"/>
                <a:gd name="T10" fmla="*/ 355 w 451"/>
                <a:gd name="T11" fmla="*/ 26 h 513"/>
                <a:gd name="T12" fmla="*/ 369 w 451"/>
                <a:gd name="T13" fmla="*/ 39 h 513"/>
                <a:gd name="T14" fmla="*/ 387 w 451"/>
                <a:gd name="T15" fmla="*/ 62 h 513"/>
                <a:gd name="T16" fmla="*/ 397 w 451"/>
                <a:gd name="T17" fmla="*/ 80 h 513"/>
                <a:gd name="T18" fmla="*/ 408 w 451"/>
                <a:gd name="T19" fmla="*/ 119 h 513"/>
                <a:gd name="T20" fmla="*/ 409 w 451"/>
                <a:gd name="T21" fmla="*/ 140 h 513"/>
                <a:gd name="T22" fmla="*/ 406 w 451"/>
                <a:gd name="T23" fmla="*/ 166 h 513"/>
                <a:gd name="T24" fmla="*/ 400 w 451"/>
                <a:gd name="T25" fmla="*/ 190 h 513"/>
                <a:gd name="T26" fmla="*/ 390 w 451"/>
                <a:gd name="T27" fmla="*/ 212 h 513"/>
                <a:gd name="T28" fmla="*/ 373 w 451"/>
                <a:gd name="T29" fmla="*/ 231 h 513"/>
                <a:gd name="T30" fmla="*/ 364 w 451"/>
                <a:gd name="T31" fmla="*/ 240 h 513"/>
                <a:gd name="T32" fmla="*/ 343 w 451"/>
                <a:gd name="T33" fmla="*/ 256 h 513"/>
                <a:gd name="T34" fmla="*/ 314 w 451"/>
                <a:gd name="T35" fmla="*/ 268 h 513"/>
                <a:gd name="T36" fmla="*/ 282 w 451"/>
                <a:gd name="T37" fmla="*/ 276 h 513"/>
                <a:gd name="T38" fmla="*/ 264 w 451"/>
                <a:gd name="T39" fmla="*/ 280 h 513"/>
                <a:gd name="T40" fmla="*/ 298 w 451"/>
                <a:gd name="T41" fmla="*/ 299 h 513"/>
                <a:gd name="T42" fmla="*/ 305 w 451"/>
                <a:gd name="T43" fmla="*/ 306 h 513"/>
                <a:gd name="T44" fmla="*/ 335 w 451"/>
                <a:gd name="T45" fmla="*/ 336 h 513"/>
                <a:gd name="T46" fmla="*/ 362 w 451"/>
                <a:gd name="T47" fmla="*/ 373 h 513"/>
                <a:gd name="T48" fmla="*/ 366 w 451"/>
                <a:gd name="T49" fmla="*/ 513 h 513"/>
                <a:gd name="T50" fmla="*/ 298 w 451"/>
                <a:gd name="T51" fmla="*/ 407 h 513"/>
                <a:gd name="T52" fmla="*/ 249 w 451"/>
                <a:gd name="T53" fmla="*/ 335 h 513"/>
                <a:gd name="T54" fmla="*/ 240 w 451"/>
                <a:gd name="T55" fmla="*/ 325 h 513"/>
                <a:gd name="T56" fmla="*/ 222 w 451"/>
                <a:gd name="T57" fmla="*/ 307 h 513"/>
                <a:gd name="T58" fmla="*/ 215 w 451"/>
                <a:gd name="T59" fmla="*/ 302 h 513"/>
                <a:gd name="T60" fmla="*/ 184 w 451"/>
                <a:gd name="T61" fmla="*/ 288 h 513"/>
                <a:gd name="T62" fmla="*/ 169 w 451"/>
                <a:gd name="T63" fmla="*/ 285 h 513"/>
                <a:gd name="T64" fmla="*/ 68 w 451"/>
                <a:gd name="T65" fmla="*/ 285 h 513"/>
                <a:gd name="T66" fmla="*/ 0 w 451"/>
                <a:gd name="T67" fmla="*/ 513 h 513"/>
                <a:gd name="T68" fmla="*/ 213 w 451"/>
                <a:gd name="T69" fmla="*/ 226 h 513"/>
                <a:gd name="T70" fmla="*/ 235 w 451"/>
                <a:gd name="T71" fmla="*/ 226 h 513"/>
                <a:gd name="T72" fmla="*/ 271 w 451"/>
                <a:gd name="T73" fmla="*/ 221 h 513"/>
                <a:gd name="T74" fmla="*/ 286 w 451"/>
                <a:gd name="T75" fmla="*/ 217 h 513"/>
                <a:gd name="T76" fmla="*/ 309 w 451"/>
                <a:gd name="T77" fmla="*/ 204 h 513"/>
                <a:gd name="T78" fmla="*/ 326 w 451"/>
                <a:gd name="T79" fmla="*/ 185 h 513"/>
                <a:gd name="T80" fmla="*/ 331 w 451"/>
                <a:gd name="T81" fmla="*/ 175 h 513"/>
                <a:gd name="T82" fmla="*/ 339 w 451"/>
                <a:gd name="T83" fmla="*/ 152 h 513"/>
                <a:gd name="T84" fmla="*/ 339 w 451"/>
                <a:gd name="T85" fmla="*/ 140 h 513"/>
                <a:gd name="T86" fmla="*/ 337 w 451"/>
                <a:gd name="T87" fmla="*/ 122 h 513"/>
                <a:gd name="T88" fmla="*/ 332 w 451"/>
                <a:gd name="T89" fmla="*/ 107 h 513"/>
                <a:gd name="T90" fmla="*/ 325 w 451"/>
                <a:gd name="T91" fmla="*/ 93 h 513"/>
                <a:gd name="T92" fmla="*/ 313 w 451"/>
                <a:gd name="T93" fmla="*/ 80 h 513"/>
                <a:gd name="T94" fmla="*/ 305 w 451"/>
                <a:gd name="T95" fmla="*/ 74 h 513"/>
                <a:gd name="T96" fmla="*/ 289 w 451"/>
                <a:gd name="T97" fmla="*/ 66 h 513"/>
                <a:gd name="T98" fmla="*/ 268 w 451"/>
                <a:gd name="T99" fmla="*/ 60 h 513"/>
                <a:gd name="T100" fmla="*/ 243 w 451"/>
                <a:gd name="T101" fmla="*/ 57 h 513"/>
                <a:gd name="T102" fmla="*/ 68 w 451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1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9" y="1"/>
                  </a:lnTo>
                  <a:lnTo>
                    <a:pt x="286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5" y="26"/>
                  </a:lnTo>
                  <a:lnTo>
                    <a:pt x="363" y="33"/>
                  </a:lnTo>
                  <a:lnTo>
                    <a:pt x="369" y="39"/>
                  </a:lnTo>
                  <a:lnTo>
                    <a:pt x="376" y="46"/>
                  </a:lnTo>
                  <a:lnTo>
                    <a:pt x="387" y="62"/>
                  </a:lnTo>
                  <a:lnTo>
                    <a:pt x="387" y="62"/>
                  </a:lnTo>
                  <a:lnTo>
                    <a:pt x="397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6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90" y="212"/>
                  </a:lnTo>
                  <a:lnTo>
                    <a:pt x="382" y="222"/>
                  </a:lnTo>
                  <a:lnTo>
                    <a:pt x="373" y="231"/>
                  </a:lnTo>
                  <a:lnTo>
                    <a:pt x="373" y="231"/>
                  </a:lnTo>
                  <a:lnTo>
                    <a:pt x="364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28" y="262"/>
                  </a:lnTo>
                  <a:lnTo>
                    <a:pt x="314" y="268"/>
                  </a:lnTo>
                  <a:lnTo>
                    <a:pt x="299" y="272"/>
                  </a:lnTo>
                  <a:lnTo>
                    <a:pt x="282" y="276"/>
                  </a:lnTo>
                  <a:lnTo>
                    <a:pt x="264" y="280"/>
                  </a:lnTo>
                  <a:lnTo>
                    <a:pt x="264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5" y="306"/>
                  </a:lnTo>
                  <a:lnTo>
                    <a:pt x="305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1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2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199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5" y="226"/>
                  </a:lnTo>
                  <a:lnTo>
                    <a:pt x="254" y="224"/>
                  </a:lnTo>
                  <a:lnTo>
                    <a:pt x="271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8" y="211"/>
                  </a:lnTo>
                  <a:lnTo>
                    <a:pt x="309" y="204"/>
                  </a:lnTo>
                  <a:lnTo>
                    <a:pt x="318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7" y="122"/>
                  </a:lnTo>
                  <a:lnTo>
                    <a:pt x="335" y="115"/>
                  </a:lnTo>
                  <a:lnTo>
                    <a:pt x="332" y="107"/>
                  </a:lnTo>
                  <a:lnTo>
                    <a:pt x="328" y="99"/>
                  </a:lnTo>
                  <a:lnTo>
                    <a:pt x="325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5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8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0" name="Freeform 602"/>
            <p:cNvSpPr>
              <a:spLocks/>
            </p:cNvSpPr>
            <p:nvPr/>
          </p:nvSpPr>
          <p:spPr bwMode="auto">
            <a:xfrm>
              <a:off x="2339975" y="2416176"/>
              <a:ext cx="323850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1" name="Freeform 603"/>
            <p:cNvSpPr>
              <a:spLocks/>
            </p:cNvSpPr>
            <p:nvPr/>
          </p:nvSpPr>
          <p:spPr bwMode="auto">
            <a:xfrm>
              <a:off x="2687638" y="2416176"/>
              <a:ext cx="373063" cy="407988"/>
            </a:xfrm>
            <a:custGeom>
              <a:avLst/>
              <a:gdLst>
                <a:gd name="T0" fmla="*/ 197 w 469"/>
                <a:gd name="T1" fmla="*/ 513 h 513"/>
                <a:gd name="T2" fmla="*/ 197 w 469"/>
                <a:gd name="T3" fmla="*/ 295 h 513"/>
                <a:gd name="T4" fmla="*/ 0 w 469"/>
                <a:gd name="T5" fmla="*/ 0 h 513"/>
                <a:gd name="T6" fmla="*/ 82 w 469"/>
                <a:gd name="T7" fmla="*/ 0 h 513"/>
                <a:gd name="T8" fmla="*/ 183 w 469"/>
                <a:gd name="T9" fmla="*/ 154 h 513"/>
                <a:gd name="T10" fmla="*/ 183 w 469"/>
                <a:gd name="T11" fmla="*/ 154 h 513"/>
                <a:gd name="T12" fmla="*/ 210 w 469"/>
                <a:gd name="T13" fmla="*/ 198 h 513"/>
                <a:gd name="T14" fmla="*/ 235 w 469"/>
                <a:gd name="T15" fmla="*/ 242 h 513"/>
                <a:gd name="T16" fmla="*/ 235 w 469"/>
                <a:gd name="T17" fmla="*/ 242 h 513"/>
                <a:gd name="T18" fmla="*/ 261 w 469"/>
                <a:gd name="T19" fmla="*/ 198 h 513"/>
                <a:gd name="T20" fmla="*/ 291 w 469"/>
                <a:gd name="T21" fmla="*/ 151 h 513"/>
                <a:gd name="T22" fmla="*/ 390 w 469"/>
                <a:gd name="T23" fmla="*/ 0 h 513"/>
                <a:gd name="T24" fmla="*/ 469 w 469"/>
                <a:gd name="T25" fmla="*/ 0 h 513"/>
                <a:gd name="T26" fmla="*/ 265 w 469"/>
                <a:gd name="T27" fmla="*/ 295 h 513"/>
                <a:gd name="T28" fmla="*/ 265 w 469"/>
                <a:gd name="T29" fmla="*/ 513 h 513"/>
                <a:gd name="T30" fmla="*/ 197 w 469"/>
                <a:gd name="T3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513">
                  <a:moveTo>
                    <a:pt x="197" y="513"/>
                  </a:moveTo>
                  <a:lnTo>
                    <a:pt x="197" y="29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83" y="154"/>
                  </a:lnTo>
                  <a:lnTo>
                    <a:pt x="183" y="154"/>
                  </a:lnTo>
                  <a:lnTo>
                    <a:pt x="210" y="198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61" y="198"/>
                  </a:lnTo>
                  <a:lnTo>
                    <a:pt x="291" y="151"/>
                  </a:lnTo>
                  <a:lnTo>
                    <a:pt x="390" y="0"/>
                  </a:lnTo>
                  <a:lnTo>
                    <a:pt x="469" y="0"/>
                  </a:lnTo>
                  <a:lnTo>
                    <a:pt x="265" y="295"/>
                  </a:lnTo>
                  <a:lnTo>
                    <a:pt x="265" y="513"/>
                  </a:lnTo>
                  <a:lnTo>
                    <a:pt x="197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2" name="Freeform 604"/>
            <p:cNvSpPr>
              <a:spLocks noEditPoints="1"/>
            </p:cNvSpPr>
            <p:nvPr/>
          </p:nvSpPr>
          <p:spPr bwMode="auto">
            <a:xfrm>
              <a:off x="3249613" y="2408238"/>
              <a:ext cx="390525" cy="422275"/>
            </a:xfrm>
            <a:custGeom>
              <a:avLst/>
              <a:gdLst>
                <a:gd name="T0" fmla="*/ 2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19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4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2 w 491"/>
                <a:gd name="T33" fmla="*/ 340 h 531"/>
                <a:gd name="T34" fmla="*/ 467 w 491"/>
                <a:gd name="T35" fmla="*/ 390 h 531"/>
                <a:gd name="T36" fmla="*/ 451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0 w 491"/>
                <a:gd name="T45" fmla="*/ 523 h 531"/>
                <a:gd name="T46" fmla="*/ 263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3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2 w 491"/>
                <a:gd name="T65" fmla="*/ 289 h 531"/>
                <a:gd name="T66" fmla="*/ 71 w 491"/>
                <a:gd name="T67" fmla="*/ 274 h 531"/>
                <a:gd name="T68" fmla="*/ 73 w 491"/>
                <a:gd name="T69" fmla="*/ 317 h 531"/>
                <a:gd name="T70" fmla="*/ 90 w 491"/>
                <a:gd name="T71" fmla="*/ 373 h 531"/>
                <a:gd name="T72" fmla="*/ 121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3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399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6 w 491"/>
                <a:gd name="T103" fmla="*/ 73 h 531"/>
                <a:gd name="T104" fmla="*/ 283 w 491"/>
                <a:gd name="T105" fmla="*/ 62 h 531"/>
                <a:gd name="T106" fmla="*/ 246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2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2" y="242"/>
                  </a:lnTo>
                  <a:lnTo>
                    <a:pt x="5" y="212"/>
                  </a:lnTo>
                  <a:lnTo>
                    <a:pt x="11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6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19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1" y="52"/>
                  </a:lnTo>
                  <a:lnTo>
                    <a:pt x="413" y="62"/>
                  </a:lnTo>
                  <a:lnTo>
                    <a:pt x="424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4" y="160"/>
                  </a:lnTo>
                  <a:lnTo>
                    <a:pt x="479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2" y="340"/>
                  </a:lnTo>
                  <a:lnTo>
                    <a:pt x="479" y="357"/>
                  </a:lnTo>
                  <a:lnTo>
                    <a:pt x="474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1" y="421"/>
                  </a:lnTo>
                  <a:lnTo>
                    <a:pt x="442" y="435"/>
                  </a:lnTo>
                  <a:lnTo>
                    <a:pt x="433" y="448"/>
                  </a:lnTo>
                  <a:lnTo>
                    <a:pt x="421" y="461"/>
                  </a:lnTo>
                  <a:lnTo>
                    <a:pt x="410" y="471"/>
                  </a:lnTo>
                  <a:lnTo>
                    <a:pt x="397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1" y="513"/>
                  </a:lnTo>
                  <a:lnTo>
                    <a:pt x="325" y="518"/>
                  </a:lnTo>
                  <a:lnTo>
                    <a:pt x="310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3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0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3" y="486"/>
                  </a:lnTo>
                  <a:lnTo>
                    <a:pt x="90" y="477"/>
                  </a:lnTo>
                  <a:lnTo>
                    <a:pt x="77" y="466"/>
                  </a:lnTo>
                  <a:lnTo>
                    <a:pt x="67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4" y="322"/>
                  </a:lnTo>
                  <a:lnTo>
                    <a:pt x="3" y="306"/>
                  </a:lnTo>
                  <a:lnTo>
                    <a:pt x="2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1" y="295"/>
                  </a:lnTo>
                  <a:lnTo>
                    <a:pt x="73" y="317"/>
                  </a:lnTo>
                  <a:lnTo>
                    <a:pt x="77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1" y="420"/>
                  </a:lnTo>
                  <a:lnTo>
                    <a:pt x="121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09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300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10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6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5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2" y="107"/>
                  </a:lnTo>
                  <a:lnTo>
                    <a:pt x="122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3" y="220"/>
                  </a:lnTo>
                  <a:lnTo>
                    <a:pt x="71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3" name="Freeform 605"/>
            <p:cNvSpPr>
              <a:spLocks/>
            </p:cNvSpPr>
            <p:nvPr/>
          </p:nvSpPr>
          <p:spPr bwMode="auto">
            <a:xfrm>
              <a:off x="3702050" y="2416176"/>
              <a:ext cx="273050" cy="407988"/>
            </a:xfrm>
            <a:custGeom>
              <a:avLst/>
              <a:gdLst>
                <a:gd name="T0" fmla="*/ 0 w 346"/>
                <a:gd name="T1" fmla="*/ 513 h 513"/>
                <a:gd name="T2" fmla="*/ 0 w 346"/>
                <a:gd name="T3" fmla="*/ 0 h 513"/>
                <a:gd name="T4" fmla="*/ 346 w 346"/>
                <a:gd name="T5" fmla="*/ 0 h 513"/>
                <a:gd name="T6" fmla="*/ 346 w 346"/>
                <a:gd name="T7" fmla="*/ 60 h 513"/>
                <a:gd name="T8" fmla="*/ 68 w 346"/>
                <a:gd name="T9" fmla="*/ 60 h 513"/>
                <a:gd name="T10" fmla="*/ 68 w 346"/>
                <a:gd name="T11" fmla="*/ 220 h 513"/>
                <a:gd name="T12" fmla="*/ 309 w 346"/>
                <a:gd name="T13" fmla="*/ 220 h 513"/>
                <a:gd name="T14" fmla="*/ 309 w 346"/>
                <a:gd name="T15" fmla="*/ 280 h 513"/>
                <a:gd name="T16" fmla="*/ 68 w 346"/>
                <a:gd name="T17" fmla="*/ 280 h 513"/>
                <a:gd name="T18" fmla="*/ 68 w 346"/>
                <a:gd name="T19" fmla="*/ 513 h 513"/>
                <a:gd name="T20" fmla="*/ 0 w 346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513">
                  <a:moveTo>
                    <a:pt x="0" y="513"/>
                  </a:moveTo>
                  <a:lnTo>
                    <a:pt x="0" y="0"/>
                  </a:lnTo>
                  <a:lnTo>
                    <a:pt x="346" y="0"/>
                  </a:lnTo>
                  <a:lnTo>
                    <a:pt x="346" y="60"/>
                  </a:lnTo>
                  <a:lnTo>
                    <a:pt x="68" y="60"/>
                  </a:lnTo>
                  <a:lnTo>
                    <a:pt x="68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8" y="280"/>
                  </a:lnTo>
                  <a:lnTo>
                    <a:pt x="68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4" name="Freeform 606"/>
            <p:cNvSpPr>
              <a:spLocks/>
            </p:cNvSpPr>
            <p:nvPr/>
          </p:nvSpPr>
          <p:spPr bwMode="auto">
            <a:xfrm>
              <a:off x="4189413" y="2408238"/>
              <a:ext cx="377825" cy="422275"/>
            </a:xfrm>
            <a:custGeom>
              <a:avLst/>
              <a:gdLst>
                <a:gd name="T0" fmla="*/ 474 w 474"/>
                <a:gd name="T1" fmla="*/ 260 h 531"/>
                <a:gd name="T2" fmla="*/ 448 w 474"/>
                <a:gd name="T3" fmla="*/ 470 h 531"/>
                <a:gd name="T4" fmla="*/ 370 w 474"/>
                <a:gd name="T5" fmla="*/ 511 h 531"/>
                <a:gd name="T6" fmla="*/ 317 w 474"/>
                <a:gd name="T7" fmla="*/ 526 h 531"/>
                <a:gd name="T8" fmla="*/ 262 w 474"/>
                <a:gd name="T9" fmla="*/ 531 h 531"/>
                <a:gd name="T10" fmla="*/ 207 w 474"/>
                <a:gd name="T11" fmla="*/ 526 h 531"/>
                <a:gd name="T12" fmla="*/ 156 w 474"/>
                <a:gd name="T13" fmla="*/ 513 h 531"/>
                <a:gd name="T14" fmla="*/ 125 w 474"/>
                <a:gd name="T15" fmla="*/ 499 h 531"/>
                <a:gd name="T16" fmla="*/ 83 w 474"/>
                <a:gd name="T17" fmla="*/ 470 h 531"/>
                <a:gd name="T18" fmla="*/ 48 w 474"/>
                <a:gd name="T19" fmla="*/ 434 h 531"/>
                <a:gd name="T20" fmla="*/ 32 w 474"/>
                <a:gd name="T21" fmla="*/ 404 h 531"/>
                <a:gd name="T22" fmla="*/ 12 w 474"/>
                <a:gd name="T23" fmla="*/ 357 h 531"/>
                <a:gd name="T24" fmla="*/ 2 w 474"/>
                <a:gd name="T25" fmla="*/ 304 h 531"/>
                <a:gd name="T26" fmla="*/ 0 w 474"/>
                <a:gd name="T27" fmla="*/ 267 h 531"/>
                <a:gd name="T28" fmla="*/ 5 w 474"/>
                <a:gd name="T29" fmla="*/ 213 h 531"/>
                <a:gd name="T30" fmla="*/ 17 w 474"/>
                <a:gd name="T31" fmla="*/ 161 h 531"/>
                <a:gd name="T32" fmla="*/ 32 w 474"/>
                <a:gd name="T33" fmla="*/ 128 h 531"/>
                <a:gd name="T34" fmla="*/ 58 w 474"/>
                <a:gd name="T35" fmla="*/ 84 h 531"/>
                <a:gd name="T36" fmla="*/ 93 w 474"/>
                <a:gd name="T37" fmla="*/ 49 h 531"/>
                <a:gd name="T38" fmla="*/ 121 w 474"/>
                <a:gd name="T39" fmla="*/ 32 h 531"/>
                <a:gd name="T40" fmla="*/ 167 w 474"/>
                <a:gd name="T41" fmla="*/ 12 h 531"/>
                <a:gd name="T42" fmla="*/ 220 w 474"/>
                <a:gd name="T43" fmla="*/ 2 h 531"/>
                <a:gd name="T44" fmla="*/ 257 w 474"/>
                <a:gd name="T45" fmla="*/ 0 h 531"/>
                <a:gd name="T46" fmla="*/ 333 w 474"/>
                <a:gd name="T47" fmla="*/ 10 h 531"/>
                <a:gd name="T48" fmla="*/ 378 w 474"/>
                <a:gd name="T49" fmla="*/ 28 h 531"/>
                <a:gd name="T50" fmla="*/ 427 w 474"/>
                <a:gd name="T51" fmla="*/ 69 h 531"/>
                <a:gd name="T52" fmla="*/ 450 w 474"/>
                <a:gd name="T53" fmla="*/ 106 h 531"/>
                <a:gd name="T54" fmla="*/ 405 w 474"/>
                <a:gd name="T55" fmla="*/ 169 h 531"/>
                <a:gd name="T56" fmla="*/ 392 w 474"/>
                <a:gd name="T57" fmla="*/ 134 h 531"/>
                <a:gd name="T58" fmla="*/ 377 w 474"/>
                <a:gd name="T59" fmla="*/ 107 h 531"/>
                <a:gd name="T60" fmla="*/ 342 w 474"/>
                <a:gd name="T61" fmla="*/ 79 h 531"/>
                <a:gd name="T62" fmla="*/ 310 w 474"/>
                <a:gd name="T63" fmla="*/ 66 h 531"/>
                <a:gd name="T64" fmla="*/ 257 w 474"/>
                <a:gd name="T65" fmla="*/ 58 h 531"/>
                <a:gd name="T66" fmla="*/ 213 w 474"/>
                <a:gd name="T67" fmla="*/ 61 h 531"/>
                <a:gd name="T68" fmla="*/ 176 w 474"/>
                <a:gd name="T69" fmla="*/ 73 h 531"/>
                <a:gd name="T70" fmla="*/ 133 w 474"/>
                <a:gd name="T71" fmla="*/ 98 h 531"/>
                <a:gd name="T72" fmla="*/ 112 w 474"/>
                <a:gd name="T73" fmla="*/ 121 h 531"/>
                <a:gd name="T74" fmla="*/ 89 w 474"/>
                <a:gd name="T75" fmla="*/ 161 h 531"/>
                <a:gd name="T76" fmla="*/ 75 w 474"/>
                <a:gd name="T77" fmla="*/ 210 h 531"/>
                <a:gd name="T78" fmla="*/ 70 w 474"/>
                <a:gd name="T79" fmla="*/ 263 h 531"/>
                <a:gd name="T80" fmla="*/ 72 w 474"/>
                <a:gd name="T81" fmla="*/ 312 h 531"/>
                <a:gd name="T82" fmla="*/ 83 w 474"/>
                <a:gd name="T83" fmla="*/ 354 h 531"/>
                <a:gd name="T84" fmla="*/ 93 w 474"/>
                <a:gd name="T85" fmla="*/ 379 h 531"/>
                <a:gd name="T86" fmla="*/ 113 w 474"/>
                <a:gd name="T87" fmla="*/ 409 h 531"/>
                <a:gd name="T88" fmla="*/ 140 w 474"/>
                <a:gd name="T89" fmla="*/ 435 h 531"/>
                <a:gd name="T90" fmla="*/ 162 w 474"/>
                <a:gd name="T91" fmla="*/ 446 h 531"/>
                <a:gd name="T92" fmla="*/ 232 w 474"/>
                <a:gd name="T93" fmla="*/ 468 h 531"/>
                <a:gd name="T94" fmla="*/ 280 w 474"/>
                <a:gd name="T95" fmla="*/ 468 h 531"/>
                <a:gd name="T96" fmla="*/ 344 w 474"/>
                <a:gd name="T97" fmla="*/ 453 h 531"/>
                <a:gd name="T98" fmla="*/ 381 w 474"/>
                <a:gd name="T99" fmla="*/ 435 h 531"/>
                <a:gd name="T100" fmla="*/ 408 w 474"/>
                <a:gd name="T101" fmla="*/ 3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531">
                  <a:moveTo>
                    <a:pt x="257" y="321"/>
                  </a:moveTo>
                  <a:lnTo>
                    <a:pt x="257" y="261"/>
                  </a:lnTo>
                  <a:lnTo>
                    <a:pt x="474" y="26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448" y="470"/>
                  </a:lnTo>
                  <a:lnTo>
                    <a:pt x="423" y="486"/>
                  </a:lnTo>
                  <a:lnTo>
                    <a:pt x="397" y="499"/>
                  </a:lnTo>
                  <a:lnTo>
                    <a:pt x="370" y="511"/>
                  </a:lnTo>
                  <a:lnTo>
                    <a:pt x="370" y="511"/>
                  </a:lnTo>
                  <a:lnTo>
                    <a:pt x="344" y="519"/>
                  </a:lnTo>
                  <a:lnTo>
                    <a:pt x="317" y="526"/>
                  </a:lnTo>
                  <a:lnTo>
                    <a:pt x="290" y="530"/>
                  </a:lnTo>
                  <a:lnTo>
                    <a:pt x="262" y="531"/>
                  </a:lnTo>
                  <a:lnTo>
                    <a:pt x="262" y="531"/>
                  </a:lnTo>
                  <a:lnTo>
                    <a:pt x="243" y="530"/>
                  </a:lnTo>
                  <a:lnTo>
                    <a:pt x="225" y="528"/>
                  </a:lnTo>
                  <a:lnTo>
                    <a:pt x="207" y="526"/>
                  </a:lnTo>
                  <a:lnTo>
                    <a:pt x="190" y="523"/>
                  </a:lnTo>
                  <a:lnTo>
                    <a:pt x="172" y="518"/>
                  </a:lnTo>
                  <a:lnTo>
                    <a:pt x="156" y="513"/>
                  </a:lnTo>
                  <a:lnTo>
                    <a:pt x="140" y="505"/>
                  </a:lnTo>
                  <a:lnTo>
                    <a:pt x="125" y="499"/>
                  </a:lnTo>
                  <a:lnTo>
                    <a:pt x="125" y="499"/>
                  </a:lnTo>
                  <a:lnTo>
                    <a:pt x="110" y="490"/>
                  </a:lnTo>
                  <a:lnTo>
                    <a:pt x="95" y="481"/>
                  </a:lnTo>
                  <a:lnTo>
                    <a:pt x="83" y="470"/>
                  </a:lnTo>
                  <a:lnTo>
                    <a:pt x="70" y="459"/>
                  </a:lnTo>
                  <a:lnTo>
                    <a:pt x="58" y="446"/>
                  </a:lnTo>
                  <a:lnTo>
                    <a:pt x="48" y="434"/>
                  </a:lnTo>
                  <a:lnTo>
                    <a:pt x="39" y="420"/>
                  </a:lnTo>
                  <a:lnTo>
                    <a:pt x="32" y="404"/>
                  </a:lnTo>
                  <a:lnTo>
                    <a:pt x="32" y="404"/>
                  </a:lnTo>
                  <a:lnTo>
                    <a:pt x="24" y="389"/>
                  </a:lnTo>
                  <a:lnTo>
                    <a:pt x="17" y="373"/>
                  </a:lnTo>
                  <a:lnTo>
                    <a:pt x="12" y="357"/>
                  </a:lnTo>
                  <a:lnTo>
                    <a:pt x="7" y="340"/>
                  </a:lnTo>
                  <a:lnTo>
                    <a:pt x="5" y="322"/>
                  </a:lnTo>
                  <a:lnTo>
                    <a:pt x="2" y="304"/>
                  </a:lnTo>
                  <a:lnTo>
                    <a:pt x="0" y="286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49"/>
                  </a:lnTo>
                  <a:lnTo>
                    <a:pt x="2" y="231"/>
                  </a:lnTo>
                  <a:lnTo>
                    <a:pt x="5" y="213"/>
                  </a:lnTo>
                  <a:lnTo>
                    <a:pt x="7" y="195"/>
                  </a:lnTo>
                  <a:lnTo>
                    <a:pt x="12" y="178"/>
                  </a:lnTo>
                  <a:lnTo>
                    <a:pt x="17" y="161"/>
                  </a:lnTo>
                  <a:lnTo>
                    <a:pt x="24" y="14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39" y="112"/>
                  </a:lnTo>
                  <a:lnTo>
                    <a:pt x="48" y="98"/>
                  </a:lnTo>
                  <a:lnTo>
                    <a:pt x="58" y="84"/>
                  </a:lnTo>
                  <a:lnTo>
                    <a:pt x="69" y="71"/>
                  </a:lnTo>
                  <a:lnTo>
                    <a:pt x="81" y="60"/>
                  </a:lnTo>
                  <a:lnTo>
                    <a:pt x="93" y="49"/>
                  </a:lnTo>
                  <a:lnTo>
                    <a:pt x="107" y="39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36" y="24"/>
                  </a:lnTo>
                  <a:lnTo>
                    <a:pt x="152" y="17"/>
                  </a:lnTo>
                  <a:lnTo>
                    <a:pt x="167" y="12"/>
                  </a:lnTo>
                  <a:lnTo>
                    <a:pt x="184" y="7"/>
                  </a:lnTo>
                  <a:lnTo>
                    <a:pt x="202" y="5"/>
                  </a:lnTo>
                  <a:lnTo>
                    <a:pt x="220" y="2"/>
                  </a:lnTo>
                  <a:lnTo>
                    <a:pt x="237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83" y="1"/>
                  </a:lnTo>
                  <a:lnTo>
                    <a:pt x="309" y="5"/>
                  </a:lnTo>
                  <a:lnTo>
                    <a:pt x="333" y="10"/>
                  </a:lnTo>
                  <a:lnTo>
                    <a:pt x="356" y="17"/>
                  </a:lnTo>
                  <a:lnTo>
                    <a:pt x="356" y="17"/>
                  </a:lnTo>
                  <a:lnTo>
                    <a:pt x="378" y="28"/>
                  </a:lnTo>
                  <a:lnTo>
                    <a:pt x="397" y="39"/>
                  </a:lnTo>
                  <a:lnTo>
                    <a:pt x="414" y="53"/>
                  </a:lnTo>
                  <a:lnTo>
                    <a:pt x="427" y="69"/>
                  </a:lnTo>
                  <a:lnTo>
                    <a:pt x="427" y="69"/>
                  </a:lnTo>
                  <a:lnTo>
                    <a:pt x="440" y="85"/>
                  </a:lnTo>
                  <a:lnTo>
                    <a:pt x="450" y="106"/>
                  </a:lnTo>
                  <a:lnTo>
                    <a:pt x="459" y="128"/>
                  </a:lnTo>
                  <a:lnTo>
                    <a:pt x="466" y="152"/>
                  </a:lnTo>
                  <a:lnTo>
                    <a:pt x="405" y="169"/>
                  </a:lnTo>
                  <a:lnTo>
                    <a:pt x="405" y="169"/>
                  </a:lnTo>
                  <a:lnTo>
                    <a:pt x="399" y="151"/>
                  </a:lnTo>
                  <a:lnTo>
                    <a:pt x="392" y="134"/>
                  </a:lnTo>
                  <a:lnTo>
                    <a:pt x="385" y="120"/>
                  </a:lnTo>
                  <a:lnTo>
                    <a:pt x="377" y="107"/>
                  </a:lnTo>
                  <a:lnTo>
                    <a:pt x="377" y="107"/>
                  </a:lnTo>
                  <a:lnTo>
                    <a:pt x="367" y="97"/>
                  </a:lnTo>
                  <a:lnTo>
                    <a:pt x="355" y="88"/>
                  </a:lnTo>
                  <a:lnTo>
                    <a:pt x="342" y="79"/>
                  </a:lnTo>
                  <a:lnTo>
                    <a:pt x="327" y="71"/>
                  </a:lnTo>
                  <a:lnTo>
                    <a:pt x="327" y="71"/>
                  </a:lnTo>
                  <a:lnTo>
                    <a:pt x="310" y="66"/>
                  </a:lnTo>
                  <a:lnTo>
                    <a:pt x="294" y="61"/>
                  </a:lnTo>
                  <a:lnTo>
                    <a:pt x="276" y="58"/>
                  </a:lnTo>
                  <a:lnTo>
                    <a:pt x="257" y="58"/>
                  </a:lnTo>
                  <a:lnTo>
                    <a:pt x="257" y="58"/>
                  </a:lnTo>
                  <a:lnTo>
                    <a:pt x="234" y="58"/>
                  </a:lnTo>
                  <a:lnTo>
                    <a:pt x="213" y="61"/>
                  </a:lnTo>
                  <a:lnTo>
                    <a:pt x="194" y="66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61" y="80"/>
                  </a:lnTo>
                  <a:lnTo>
                    <a:pt x="145" y="89"/>
                  </a:lnTo>
                  <a:lnTo>
                    <a:pt x="133" y="98"/>
                  </a:lnTo>
                  <a:lnTo>
                    <a:pt x="121" y="110"/>
                  </a:lnTo>
                  <a:lnTo>
                    <a:pt x="121" y="110"/>
                  </a:lnTo>
                  <a:lnTo>
                    <a:pt x="112" y="121"/>
                  </a:lnTo>
                  <a:lnTo>
                    <a:pt x="103" y="134"/>
                  </a:lnTo>
                  <a:lnTo>
                    <a:pt x="95" y="147"/>
                  </a:lnTo>
                  <a:lnTo>
                    <a:pt x="89" y="161"/>
                  </a:lnTo>
                  <a:lnTo>
                    <a:pt x="89" y="161"/>
                  </a:lnTo>
                  <a:lnTo>
                    <a:pt x="80" y="185"/>
                  </a:lnTo>
                  <a:lnTo>
                    <a:pt x="75" y="210"/>
                  </a:lnTo>
                  <a:lnTo>
                    <a:pt x="71" y="236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80"/>
                  </a:lnTo>
                  <a:lnTo>
                    <a:pt x="71" y="297"/>
                  </a:lnTo>
                  <a:lnTo>
                    <a:pt x="72" y="312"/>
                  </a:lnTo>
                  <a:lnTo>
                    <a:pt x="75" y="326"/>
                  </a:lnTo>
                  <a:lnTo>
                    <a:pt x="79" y="340"/>
                  </a:lnTo>
                  <a:lnTo>
                    <a:pt x="83" y="354"/>
                  </a:lnTo>
                  <a:lnTo>
                    <a:pt x="88" y="367"/>
                  </a:lnTo>
                  <a:lnTo>
                    <a:pt x="93" y="379"/>
                  </a:lnTo>
                  <a:lnTo>
                    <a:pt x="93" y="379"/>
                  </a:lnTo>
                  <a:lnTo>
                    <a:pt x="99" y="390"/>
                  </a:lnTo>
                  <a:lnTo>
                    <a:pt x="106" y="400"/>
                  </a:lnTo>
                  <a:lnTo>
                    <a:pt x="113" y="409"/>
                  </a:lnTo>
                  <a:lnTo>
                    <a:pt x="122" y="418"/>
                  </a:lnTo>
                  <a:lnTo>
                    <a:pt x="131" y="427"/>
                  </a:lnTo>
                  <a:lnTo>
                    <a:pt x="140" y="435"/>
                  </a:lnTo>
                  <a:lnTo>
                    <a:pt x="150" y="441"/>
                  </a:lnTo>
                  <a:lnTo>
                    <a:pt x="162" y="446"/>
                  </a:lnTo>
                  <a:lnTo>
                    <a:pt x="162" y="446"/>
                  </a:lnTo>
                  <a:lnTo>
                    <a:pt x="185" y="457"/>
                  </a:lnTo>
                  <a:lnTo>
                    <a:pt x="208" y="464"/>
                  </a:lnTo>
                  <a:lnTo>
                    <a:pt x="232" y="468"/>
                  </a:lnTo>
                  <a:lnTo>
                    <a:pt x="258" y="470"/>
                  </a:lnTo>
                  <a:lnTo>
                    <a:pt x="258" y="470"/>
                  </a:lnTo>
                  <a:lnTo>
                    <a:pt x="280" y="468"/>
                  </a:lnTo>
                  <a:lnTo>
                    <a:pt x="301" y="466"/>
                  </a:lnTo>
                  <a:lnTo>
                    <a:pt x="323" y="461"/>
                  </a:lnTo>
                  <a:lnTo>
                    <a:pt x="344" y="453"/>
                  </a:lnTo>
                  <a:lnTo>
                    <a:pt x="344" y="453"/>
                  </a:lnTo>
                  <a:lnTo>
                    <a:pt x="364" y="444"/>
                  </a:lnTo>
                  <a:lnTo>
                    <a:pt x="381" y="435"/>
                  </a:lnTo>
                  <a:lnTo>
                    <a:pt x="395" y="426"/>
                  </a:lnTo>
                  <a:lnTo>
                    <a:pt x="408" y="416"/>
                  </a:lnTo>
                  <a:lnTo>
                    <a:pt x="408" y="321"/>
                  </a:lnTo>
                  <a:lnTo>
                    <a:pt x="257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5" name="Freeform 607"/>
            <p:cNvSpPr>
              <a:spLocks noEditPoints="1"/>
            </p:cNvSpPr>
            <p:nvPr/>
          </p:nvSpPr>
          <p:spPr bwMode="auto">
            <a:xfrm>
              <a:off x="4640263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6 w 452"/>
                <a:gd name="T3" fmla="*/ 0 h 513"/>
                <a:gd name="T4" fmla="*/ 287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7 w 452"/>
                <a:gd name="T23" fmla="*/ 166 h 513"/>
                <a:gd name="T24" fmla="*/ 400 w 452"/>
                <a:gd name="T25" fmla="*/ 190 h 513"/>
                <a:gd name="T26" fmla="*/ 389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5 w 452"/>
                <a:gd name="T39" fmla="*/ 280 h 513"/>
                <a:gd name="T40" fmla="*/ 298 w 452"/>
                <a:gd name="T41" fmla="*/ 299 h 513"/>
                <a:gd name="T42" fmla="*/ 306 w 452"/>
                <a:gd name="T43" fmla="*/ 306 h 513"/>
                <a:gd name="T44" fmla="*/ 335 w 452"/>
                <a:gd name="T45" fmla="*/ 336 h 513"/>
                <a:gd name="T46" fmla="*/ 362 w 452"/>
                <a:gd name="T47" fmla="*/ 373 h 513"/>
                <a:gd name="T48" fmla="*/ 366 w 452"/>
                <a:gd name="T49" fmla="*/ 513 h 513"/>
                <a:gd name="T50" fmla="*/ 298 w 452"/>
                <a:gd name="T51" fmla="*/ 407 h 513"/>
                <a:gd name="T52" fmla="*/ 249 w 452"/>
                <a:gd name="T53" fmla="*/ 335 h 513"/>
                <a:gd name="T54" fmla="*/ 239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1 w 452"/>
                <a:gd name="T73" fmla="*/ 221 h 513"/>
                <a:gd name="T74" fmla="*/ 285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1 w 452"/>
                <a:gd name="T81" fmla="*/ 175 h 513"/>
                <a:gd name="T82" fmla="*/ 339 w 452"/>
                <a:gd name="T83" fmla="*/ 152 h 513"/>
                <a:gd name="T84" fmla="*/ 339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5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3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8" y="1"/>
                  </a:lnTo>
                  <a:lnTo>
                    <a:pt x="287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6" y="26"/>
                  </a:lnTo>
                  <a:lnTo>
                    <a:pt x="363" y="33"/>
                  </a:lnTo>
                  <a:lnTo>
                    <a:pt x="370" y="39"/>
                  </a:lnTo>
                  <a:lnTo>
                    <a:pt x="376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7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89" y="212"/>
                  </a:lnTo>
                  <a:lnTo>
                    <a:pt x="382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299" y="272"/>
                  </a:lnTo>
                  <a:lnTo>
                    <a:pt x="283" y="276"/>
                  </a:lnTo>
                  <a:lnTo>
                    <a:pt x="265" y="280"/>
                  </a:lnTo>
                  <a:lnTo>
                    <a:pt x="265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2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39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1" y="221"/>
                  </a:lnTo>
                  <a:lnTo>
                    <a:pt x="285" y="217"/>
                  </a:lnTo>
                  <a:lnTo>
                    <a:pt x="285" y="217"/>
                  </a:lnTo>
                  <a:lnTo>
                    <a:pt x="298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5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9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29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6" name="Freeform 608"/>
            <p:cNvSpPr>
              <a:spLocks noEditPoints="1"/>
            </p:cNvSpPr>
            <p:nvPr/>
          </p:nvSpPr>
          <p:spPr bwMode="auto">
            <a:xfrm>
              <a:off x="5011738" y="2408238"/>
              <a:ext cx="388938" cy="422275"/>
            </a:xfrm>
            <a:custGeom>
              <a:avLst/>
              <a:gdLst>
                <a:gd name="T0" fmla="*/ 1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20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5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4 w 491"/>
                <a:gd name="T33" fmla="*/ 340 h 531"/>
                <a:gd name="T34" fmla="*/ 467 w 491"/>
                <a:gd name="T35" fmla="*/ 390 h 531"/>
                <a:gd name="T36" fmla="*/ 452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1 w 491"/>
                <a:gd name="T45" fmla="*/ 523 h 531"/>
                <a:gd name="T46" fmla="*/ 262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2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1 w 491"/>
                <a:gd name="T65" fmla="*/ 289 h 531"/>
                <a:gd name="T66" fmla="*/ 71 w 491"/>
                <a:gd name="T67" fmla="*/ 274 h 531"/>
                <a:gd name="T68" fmla="*/ 74 w 491"/>
                <a:gd name="T69" fmla="*/ 317 h 531"/>
                <a:gd name="T70" fmla="*/ 90 w 491"/>
                <a:gd name="T71" fmla="*/ 373 h 531"/>
                <a:gd name="T72" fmla="*/ 120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5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400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7 w 491"/>
                <a:gd name="T103" fmla="*/ 73 h 531"/>
                <a:gd name="T104" fmla="*/ 283 w 491"/>
                <a:gd name="T105" fmla="*/ 62 h 531"/>
                <a:gd name="T106" fmla="*/ 247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3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5" y="212"/>
                  </a:lnTo>
                  <a:lnTo>
                    <a:pt x="10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40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7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20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0" y="52"/>
                  </a:lnTo>
                  <a:lnTo>
                    <a:pt x="413" y="62"/>
                  </a:lnTo>
                  <a:lnTo>
                    <a:pt x="425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5" y="160"/>
                  </a:lnTo>
                  <a:lnTo>
                    <a:pt x="480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4" y="340"/>
                  </a:lnTo>
                  <a:lnTo>
                    <a:pt x="478" y="357"/>
                  </a:lnTo>
                  <a:lnTo>
                    <a:pt x="473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21"/>
                  </a:lnTo>
                  <a:lnTo>
                    <a:pt x="443" y="435"/>
                  </a:lnTo>
                  <a:lnTo>
                    <a:pt x="432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8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0" y="513"/>
                  </a:lnTo>
                  <a:lnTo>
                    <a:pt x="326" y="518"/>
                  </a:lnTo>
                  <a:lnTo>
                    <a:pt x="311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2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1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2" y="486"/>
                  </a:lnTo>
                  <a:lnTo>
                    <a:pt x="90" y="477"/>
                  </a:lnTo>
                  <a:lnTo>
                    <a:pt x="78" y="466"/>
                  </a:lnTo>
                  <a:lnTo>
                    <a:pt x="67" y="454"/>
                  </a:lnTo>
                  <a:lnTo>
                    <a:pt x="56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5" y="322"/>
                  </a:lnTo>
                  <a:lnTo>
                    <a:pt x="3" y="306"/>
                  </a:lnTo>
                  <a:lnTo>
                    <a:pt x="1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2" y="295"/>
                  </a:lnTo>
                  <a:lnTo>
                    <a:pt x="74" y="317"/>
                  </a:lnTo>
                  <a:lnTo>
                    <a:pt x="78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10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299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5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5" y="334"/>
                  </a:lnTo>
                  <a:lnTo>
                    <a:pt x="418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09" y="180"/>
                  </a:lnTo>
                  <a:lnTo>
                    <a:pt x="404" y="169"/>
                  </a:lnTo>
                  <a:lnTo>
                    <a:pt x="400" y="156"/>
                  </a:lnTo>
                  <a:lnTo>
                    <a:pt x="400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7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7" y="58"/>
                  </a:lnTo>
                  <a:lnTo>
                    <a:pt x="247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6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4" y="220"/>
                  </a:lnTo>
                  <a:lnTo>
                    <a:pt x="72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7" name="Freeform 609"/>
            <p:cNvSpPr>
              <a:spLocks/>
            </p:cNvSpPr>
            <p:nvPr/>
          </p:nvSpPr>
          <p:spPr bwMode="auto">
            <a:xfrm>
              <a:off x="5459413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8 w 403"/>
                <a:gd name="T5" fmla="*/ 366 h 522"/>
                <a:gd name="T6" fmla="*/ 389 w 403"/>
                <a:gd name="T7" fmla="*/ 407 h 522"/>
                <a:gd name="T8" fmla="*/ 385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3 w 403"/>
                <a:gd name="T15" fmla="*/ 478 h 522"/>
                <a:gd name="T16" fmla="*/ 323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5 w 403"/>
                <a:gd name="T23" fmla="*/ 518 h 522"/>
                <a:gd name="T24" fmla="*/ 220 w 403"/>
                <a:gd name="T25" fmla="*/ 522 h 522"/>
                <a:gd name="T26" fmla="*/ 202 w 403"/>
                <a:gd name="T27" fmla="*/ 522 h 522"/>
                <a:gd name="T28" fmla="*/ 168 w 403"/>
                <a:gd name="T29" fmla="*/ 521 h 522"/>
                <a:gd name="T30" fmla="*/ 137 w 403"/>
                <a:gd name="T31" fmla="*/ 516 h 522"/>
                <a:gd name="T32" fmla="*/ 109 w 403"/>
                <a:gd name="T33" fmla="*/ 508 h 522"/>
                <a:gd name="T34" fmla="*/ 85 w 403"/>
                <a:gd name="T35" fmla="*/ 496 h 522"/>
                <a:gd name="T36" fmla="*/ 73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5 w 403"/>
                <a:gd name="T43" fmla="*/ 436 h 522"/>
                <a:gd name="T44" fmla="*/ 20 w 403"/>
                <a:gd name="T45" fmla="*/ 425 h 522"/>
                <a:gd name="T46" fmla="*/ 11 w 403"/>
                <a:gd name="T47" fmla="*/ 399 h 522"/>
                <a:gd name="T48" fmla="*/ 4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1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4 w 403"/>
                <a:gd name="T79" fmla="*/ 426 h 522"/>
                <a:gd name="T80" fmla="*/ 318 w 403"/>
                <a:gd name="T81" fmla="*/ 405 h 522"/>
                <a:gd name="T82" fmla="*/ 328 w 403"/>
                <a:gd name="T83" fmla="*/ 377 h 522"/>
                <a:gd name="T84" fmla="*/ 333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2" y="332"/>
                  </a:lnTo>
                  <a:lnTo>
                    <a:pt x="398" y="366"/>
                  </a:lnTo>
                  <a:lnTo>
                    <a:pt x="393" y="394"/>
                  </a:lnTo>
                  <a:lnTo>
                    <a:pt x="389" y="407"/>
                  </a:lnTo>
                  <a:lnTo>
                    <a:pt x="385" y="420"/>
                  </a:lnTo>
                  <a:lnTo>
                    <a:pt x="385" y="420"/>
                  </a:lnTo>
                  <a:lnTo>
                    <a:pt x="380" y="430"/>
                  </a:lnTo>
                  <a:lnTo>
                    <a:pt x="375" y="441"/>
                  </a:lnTo>
                  <a:lnTo>
                    <a:pt x="369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3" y="478"/>
                  </a:lnTo>
                  <a:lnTo>
                    <a:pt x="333" y="486"/>
                  </a:lnTo>
                  <a:lnTo>
                    <a:pt x="323" y="494"/>
                  </a:lnTo>
                  <a:lnTo>
                    <a:pt x="323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5" y="518"/>
                  </a:lnTo>
                  <a:lnTo>
                    <a:pt x="238" y="519"/>
                  </a:lnTo>
                  <a:lnTo>
                    <a:pt x="220" y="522"/>
                  </a:lnTo>
                  <a:lnTo>
                    <a:pt x="202" y="522"/>
                  </a:lnTo>
                  <a:lnTo>
                    <a:pt x="202" y="522"/>
                  </a:lnTo>
                  <a:lnTo>
                    <a:pt x="185" y="522"/>
                  </a:lnTo>
                  <a:lnTo>
                    <a:pt x="168" y="521"/>
                  </a:lnTo>
                  <a:lnTo>
                    <a:pt x="153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09" y="508"/>
                  </a:lnTo>
                  <a:lnTo>
                    <a:pt x="96" y="503"/>
                  </a:lnTo>
                  <a:lnTo>
                    <a:pt x="85" y="496"/>
                  </a:lnTo>
                  <a:lnTo>
                    <a:pt x="85" y="496"/>
                  </a:lnTo>
                  <a:lnTo>
                    <a:pt x="73" y="490"/>
                  </a:lnTo>
                  <a:lnTo>
                    <a:pt x="63" y="484"/>
                  </a:lnTo>
                  <a:lnTo>
                    <a:pt x="54" y="475"/>
                  </a:lnTo>
                  <a:lnTo>
                    <a:pt x="45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5" y="436"/>
                  </a:lnTo>
                  <a:lnTo>
                    <a:pt x="20" y="425"/>
                  </a:lnTo>
                  <a:lnTo>
                    <a:pt x="20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4" y="370"/>
                  </a:lnTo>
                  <a:lnTo>
                    <a:pt x="2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8" y="327"/>
                  </a:lnTo>
                  <a:lnTo>
                    <a:pt x="71" y="354"/>
                  </a:lnTo>
                  <a:lnTo>
                    <a:pt x="75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8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2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4" y="441"/>
                  </a:lnTo>
                  <a:lnTo>
                    <a:pt x="295" y="435"/>
                  </a:lnTo>
                  <a:lnTo>
                    <a:pt x="304" y="426"/>
                  </a:lnTo>
                  <a:lnTo>
                    <a:pt x="304" y="426"/>
                  </a:lnTo>
                  <a:lnTo>
                    <a:pt x="311" y="417"/>
                  </a:lnTo>
                  <a:lnTo>
                    <a:pt x="318" y="405"/>
                  </a:lnTo>
                  <a:lnTo>
                    <a:pt x="323" y="393"/>
                  </a:lnTo>
                  <a:lnTo>
                    <a:pt x="328" y="377"/>
                  </a:lnTo>
                  <a:lnTo>
                    <a:pt x="330" y="359"/>
                  </a:lnTo>
                  <a:lnTo>
                    <a:pt x="333" y="340"/>
                  </a:lnTo>
                  <a:lnTo>
                    <a:pt x="334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8" name="Freeform 610"/>
            <p:cNvSpPr>
              <a:spLocks noEditPoints="1"/>
            </p:cNvSpPr>
            <p:nvPr/>
          </p:nvSpPr>
          <p:spPr bwMode="auto">
            <a:xfrm>
              <a:off x="5859463" y="2416176"/>
              <a:ext cx="311150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6 w 392"/>
                <a:gd name="T5" fmla="*/ 2 h 513"/>
                <a:gd name="T6" fmla="*/ 271 w 392"/>
                <a:gd name="T7" fmla="*/ 5 h 513"/>
                <a:gd name="T8" fmla="*/ 306 w 392"/>
                <a:gd name="T9" fmla="*/ 14 h 513"/>
                <a:gd name="T10" fmla="*/ 334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0 w 392"/>
                <a:gd name="T23" fmla="*/ 165 h 513"/>
                <a:gd name="T24" fmla="*/ 385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49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0 w 392"/>
                <a:gd name="T45" fmla="*/ 244 h 513"/>
                <a:gd name="T46" fmla="*/ 231 w 392"/>
                <a:gd name="T47" fmla="*/ 243 h 513"/>
                <a:gd name="T48" fmla="*/ 256 w 392"/>
                <a:gd name="T49" fmla="*/ 238 h 513"/>
                <a:gd name="T50" fmla="*/ 278 w 392"/>
                <a:gd name="T51" fmla="*/ 230 h 513"/>
                <a:gd name="T52" fmla="*/ 293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5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6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47" y="38"/>
                  </a:lnTo>
                  <a:lnTo>
                    <a:pt x="357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0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7" y="235"/>
                  </a:lnTo>
                  <a:lnTo>
                    <a:pt x="360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8" y="270"/>
                  </a:lnTo>
                  <a:lnTo>
                    <a:pt x="325" y="279"/>
                  </a:lnTo>
                  <a:lnTo>
                    <a:pt x="309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0" y="244"/>
                  </a:lnTo>
                  <a:lnTo>
                    <a:pt x="200" y="244"/>
                  </a:lnTo>
                  <a:lnTo>
                    <a:pt x="216" y="243"/>
                  </a:lnTo>
                  <a:lnTo>
                    <a:pt x="231" y="243"/>
                  </a:lnTo>
                  <a:lnTo>
                    <a:pt x="245" y="240"/>
                  </a:lnTo>
                  <a:lnTo>
                    <a:pt x="256" y="238"/>
                  </a:lnTo>
                  <a:lnTo>
                    <a:pt x="268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3" y="220"/>
                  </a:lnTo>
                  <a:lnTo>
                    <a:pt x="293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0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5" y="96"/>
                  </a:lnTo>
                  <a:lnTo>
                    <a:pt x="305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199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9" name="Freeform 611"/>
            <p:cNvSpPr>
              <a:spLocks/>
            </p:cNvSpPr>
            <p:nvPr/>
          </p:nvSpPr>
          <p:spPr bwMode="auto">
            <a:xfrm>
              <a:off x="6219825" y="2416176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0 w 383"/>
                <a:gd name="T5" fmla="*/ 0 h 513"/>
                <a:gd name="T6" fmla="*/ 370 w 383"/>
                <a:gd name="T7" fmla="*/ 60 h 513"/>
                <a:gd name="T8" fmla="*/ 68 w 383"/>
                <a:gd name="T9" fmla="*/ 60 h 513"/>
                <a:gd name="T10" fmla="*/ 68 w 383"/>
                <a:gd name="T11" fmla="*/ 217 h 513"/>
                <a:gd name="T12" fmla="*/ 351 w 383"/>
                <a:gd name="T13" fmla="*/ 217 h 513"/>
                <a:gd name="T14" fmla="*/ 351 w 383"/>
                <a:gd name="T15" fmla="*/ 277 h 513"/>
                <a:gd name="T16" fmla="*/ 68 w 383"/>
                <a:gd name="T17" fmla="*/ 277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0" y="0"/>
                  </a:lnTo>
                  <a:lnTo>
                    <a:pt x="370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1" y="217"/>
                  </a:lnTo>
                  <a:lnTo>
                    <a:pt x="351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0" name="Freeform 612"/>
            <p:cNvSpPr>
              <a:spLocks noEditPoints="1"/>
            </p:cNvSpPr>
            <p:nvPr/>
          </p:nvSpPr>
          <p:spPr bwMode="auto">
            <a:xfrm>
              <a:off x="6756400" y="2416176"/>
              <a:ext cx="358775" cy="407988"/>
            </a:xfrm>
            <a:custGeom>
              <a:avLst/>
              <a:gdLst>
                <a:gd name="T0" fmla="*/ 0 w 452"/>
                <a:gd name="T1" fmla="*/ 0 h 513"/>
                <a:gd name="T2" fmla="*/ 227 w 452"/>
                <a:gd name="T3" fmla="*/ 0 h 513"/>
                <a:gd name="T4" fmla="*/ 287 w 452"/>
                <a:gd name="T5" fmla="*/ 3 h 513"/>
                <a:gd name="T6" fmla="*/ 332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7 w 452"/>
                <a:gd name="T17" fmla="*/ 80 h 513"/>
                <a:gd name="T18" fmla="*/ 409 w 452"/>
                <a:gd name="T19" fmla="*/ 119 h 513"/>
                <a:gd name="T20" fmla="*/ 410 w 452"/>
                <a:gd name="T21" fmla="*/ 140 h 513"/>
                <a:gd name="T22" fmla="*/ 408 w 452"/>
                <a:gd name="T23" fmla="*/ 166 h 513"/>
                <a:gd name="T24" fmla="*/ 401 w 452"/>
                <a:gd name="T25" fmla="*/ 190 h 513"/>
                <a:gd name="T26" fmla="*/ 390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9 w 452"/>
                <a:gd name="T41" fmla="*/ 299 h 513"/>
                <a:gd name="T42" fmla="*/ 306 w 452"/>
                <a:gd name="T43" fmla="*/ 306 h 513"/>
                <a:gd name="T44" fmla="*/ 336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0 w 452"/>
                <a:gd name="T55" fmla="*/ 325 h 513"/>
                <a:gd name="T56" fmla="*/ 223 w 452"/>
                <a:gd name="T57" fmla="*/ 307 h 513"/>
                <a:gd name="T58" fmla="*/ 216 w 452"/>
                <a:gd name="T59" fmla="*/ 302 h 513"/>
                <a:gd name="T60" fmla="*/ 184 w 452"/>
                <a:gd name="T61" fmla="*/ 288 h 513"/>
                <a:gd name="T62" fmla="*/ 170 w 452"/>
                <a:gd name="T63" fmla="*/ 285 h 513"/>
                <a:gd name="T64" fmla="*/ 67 w 452"/>
                <a:gd name="T65" fmla="*/ 285 h 513"/>
                <a:gd name="T66" fmla="*/ 0 w 452"/>
                <a:gd name="T67" fmla="*/ 513 h 513"/>
                <a:gd name="T68" fmla="*/ 213 w 452"/>
                <a:gd name="T69" fmla="*/ 226 h 513"/>
                <a:gd name="T70" fmla="*/ 236 w 452"/>
                <a:gd name="T71" fmla="*/ 226 h 513"/>
                <a:gd name="T72" fmla="*/ 272 w 452"/>
                <a:gd name="T73" fmla="*/ 221 h 513"/>
                <a:gd name="T74" fmla="*/ 286 w 452"/>
                <a:gd name="T75" fmla="*/ 217 h 513"/>
                <a:gd name="T76" fmla="*/ 309 w 452"/>
                <a:gd name="T77" fmla="*/ 204 h 513"/>
                <a:gd name="T78" fmla="*/ 326 w 452"/>
                <a:gd name="T79" fmla="*/ 185 h 513"/>
                <a:gd name="T80" fmla="*/ 332 w 452"/>
                <a:gd name="T81" fmla="*/ 175 h 513"/>
                <a:gd name="T82" fmla="*/ 338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6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90 w 452"/>
                <a:gd name="T97" fmla="*/ 66 h 513"/>
                <a:gd name="T98" fmla="*/ 268 w 452"/>
                <a:gd name="T99" fmla="*/ 60 h 513"/>
                <a:gd name="T100" fmla="*/ 244 w 452"/>
                <a:gd name="T101" fmla="*/ 57 h 513"/>
                <a:gd name="T102" fmla="*/ 67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59" y="1"/>
                  </a:lnTo>
                  <a:lnTo>
                    <a:pt x="287" y="3"/>
                  </a:lnTo>
                  <a:lnTo>
                    <a:pt x="312" y="7"/>
                  </a:lnTo>
                  <a:lnTo>
                    <a:pt x="332" y="14"/>
                  </a:lnTo>
                  <a:lnTo>
                    <a:pt x="332" y="14"/>
                  </a:lnTo>
                  <a:lnTo>
                    <a:pt x="340" y="17"/>
                  </a:lnTo>
                  <a:lnTo>
                    <a:pt x="349" y="21"/>
                  </a:lnTo>
                  <a:lnTo>
                    <a:pt x="356" y="26"/>
                  </a:lnTo>
                  <a:lnTo>
                    <a:pt x="364" y="33"/>
                  </a:lnTo>
                  <a:lnTo>
                    <a:pt x="370" y="39"/>
                  </a:lnTo>
                  <a:lnTo>
                    <a:pt x="377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7" y="80"/>
                  </a:lnTo>
                  <a:lnTo>
                    <a:pt x="405" y="99"/>
                  </a:lnTo>
                  <a:lnTo>
                    <a:pt x="409" y="119"/>
                  </a:lnTo>
                  <a:lnTo>
                    <a:pt x="410" y="140"/>
                  </a:lnTo>
                  <a:lnTo>
                    <a:pt x="410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5" y="179"/>
                  </a:lnTo>
                  <a:lnTo>
                    <a:pt x="401" y="190"/>
                  </a:lnTo>
                  <a:lnTo>
                    <a:pt x="396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5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300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9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6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2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3" y="307"/>
                  </a:lnTo>
                  <a:lnTo>
                    <a:pt x="216" y="302"/>
                  </a:lnTo>
                  <a:lnTo>
                    <a:pt x="216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70" y="285"/>
                  </a:lnTo>
                  <a:lnTo>
                    <a:pt x="147" y="285"/>
                  </a:lnTo>
                  <a:lnTo>
                    <a:pt x="67" y="285"/>
                  </a:lnTo>
                  <a:lnTo>
                    <a:pt x="67" y="513"/>
                  </a:lnTo>
                  <a:lnTo>
                    <a:pt x="0" y="513"/>
                  </a:lnTo>
                  <a:close/>
                  <a:moveTo>
                    <a:pt x="67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6" y="226"/>
                  </a:lnTo>
                  <a:lnTo>
                    <a:pt x="255" y="224"/>
                  </a:lnTo>
                  <a:lnTo>
                    <a:pt x="272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9" y="211"/>
                  </a:lnTo>
                  <a:lnTo>
                    <a:pt x="309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2" y="175"/>
                  </a:lnTo>
                  <a:lnTo>
                    <a:pt x="336" y="163"/>
                  </a:lnTo>
                  <a:lnTo>
                    <a:pt x="338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40" y="131"/>
                  </a:lnTo>
                  <a:lnTo>
                    <a:pt x="338" y="122"/>
                  </a:lnTo>
                  <a:lnTo>
                    <a:pt x="336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6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9" y="70"/>
                  </a:lnTo>
                  <a:lnTo>
                    <a:pt x="290" y="66"/>
                  </a:lnTo>
                  <a:lnTo>
                    <a:pt x="280" y="62"/>
                  </a:lnTo>
                  <a:lnTo>
                    <a:pt x="268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7" y="56"/>
                  </a:lnTo>
                  <a:lnTo>
                    <a:pt x="67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1" name="Freeform 613"/>
            <p:cNvSpPr>
              <a:spLocks/>
            </p:cNvSpPr>
            <p:nvPr/>
          </p:nvSpPr>
          <p:spPr bwMode="auto">
            <a:xfrm>
              <a:off x="7156450" y="2416176"/>
              <a:ext cx="304800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69 w 382"/>
                <a:gd name="T5" fmla="*/ 0 h 513"/>
                <a:gd name="T6" fmla="*/ 369 w 382"/>
                <a:gd name="T7" fmla="*/ 60 h 513"/>
                <a:gd name="T8" fmla="*/ 67 w 382"/>
                <a:gd name="T9" fmla="*/ 60 h 513"/>
                <a:gd name="T10" fmla="*/ 67 w 382"/>
                <a:gd name="T11" fmla="*/ 217 h 513"/>
                <a:gd name="T12" fmla="*/ 350 w 382"/>
                <a:gd name="T13" fmla="*/ 217 h 513"/>
                <a:gd name="T14" fmla="*/ 350 w 382"/>
                <a:gd name="T15" fmla="*/ 277 h 513"/>
                <a:gd name="T16" fmla="*/ 67 w 382"/>
                <a:gd name="T17" fmla="*/ 277 h 513"/>
                <a:gd name="T18" fmla="*/ 67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69" y="0"/>
                  </a:lnTo>
                  <a:lnTo>
                    <a:pt x="369" y="60"/>
                  </a:lnTo>
                  <a:lnTo>
                    <a:pt x="67" y="60"/>
                  </a:lnTo>
                  <a:lnTo>
                    <a:pt x="67" y="217"/>
                  </a:lnTo>
                  <a:lnTo>
                    <a:pt x="350" y="217"/>
                  </a:lnTo>
                  <a:lnTo>
                    <a:pt x="350" y="277"/>
                  </a:lnTo>
                  <a:lnTo>
                    <a:pt x="67" y="277"/>
                  </a:lnTo>
                  <a:lnTo>
                    <a:pt x="67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2" name="Freeform 614"/>
            <p:cNvSpPr>
              <a:spLocks/>
            </p:cNvSpPr>
            <p:nvPr/>
          </p:nvSpPr>
          <p:spPr bwMode="auto">
            <a:xfrm>
              <a:off x="7515225" y="2416176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3" name="Freeform 615"/>
            <p:cNvSpPr>
              <a:spLocks noEditPoints="1"/>
            </p:cNvSpPr>
            <p:nvPr/>
          </p:nvSpPr>
          <p:spPr bwMode="auto">
            <a:xfrm>
              <a:off x="7874000" y="2416176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3 w 479"/>
                <a:gd name="T9" fmla="*/ 513 h 513"/>
                <a:gd name="T10" fmla="*/ 343 w 479"/>
                <a:gd name="T11" fmla="*/ 358 h 513"/>
                <a:gd name="T12" fmla="*/ 128 w 479"/>
                <a:gd name="T13" fmla="*/ 358 h 513"/>
                <a:gd name="T14" fmla="*/ 71 w 479"/>
                <a:gd name="T15" fmla="*/ 513 h 513"/>
                <a:gd name="T16" fmla="*/ 0 w 479"/>
                <a:gd name="T17" fmla="*/ 513 h 513"/>
                <a:gd name="T18" fmla="*/ 148 w 479"/>
                <a:gd name="T19" fmla="*/ 302 h 513"/>
                <a:gd name="T20" fmla="*/ 321 w 479"/>
                <a:gd name="T21" fmla="*/ 302 h 513"/>
                <a:gd name="T22" fmla="*/ 268 w 479"/>
                <a:gd name="T23" fmla="*/ 160 h 513"/>
                <a:gd name="T24" fmla="*/ 268 w 479"/>
                <a:gd name="T25" fmla="*/ 160 h 513"/>
                <a:gd name="T26" fmla="*/ 247 w 479"/>
                <a:gd name="T27" fmla="*/ 101 h 513"/>
                <a:gd name="T28" fmla="*/ 231 w 479"/>
                <a:gd name="T29" fmla="*/ 53 h 513"/>
                <a:gd name="T30" fmla="*/ 231 w 479"/>
                <a:gd name="T31" fmla="*/ 53 h 513"/>
                <a:gd name="T32" fmla="*/ 226 w 479"/>
                <a:gd name="T33" fmla="*/ 79 h 513"/>
                <a:gd name="T34" fmla="*/ 220 w 479"/>
                <a:gd name="T35" fmla="*/ 103 h 513"/>
                <a:gd name="T36" fmla="*/ 212 w 479"/>
                <a:gd name="T37" fmla="*/ 128 h 513"/>
                <a:gd name="T38" fmla="*/ 204 w 479"/>
                <a:gd name="T39" fmla="*/ 152 h 513"/>
                <a:gd name="T40" fmla="*/ 148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3" y="513"/>
                  </a:lnTo>
                  <a:lnTo>
                    <a:pt x="343" y="358"/>
                  </a:lnTo>
                  <a:lnTo>
                    <a:pt x="128" y="358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8" y="302"/>
                  </a:moveTo>
                  <a:lnTo>
                    <a:pt x="321" y="30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47" y="101"/>
                  </a:lnTo>
                  <a:lnTo>
                    <a:pt x="231" y="53"/>
                  </a:lnTo>
                  <a:lnTo>
                    <a:pt x="231" y="53"/>
                  </a:lnTo>
                  <a:lnTo>
                    <a:pt x="226" y="79"/>
                  </a:lnTo>
                  <a:lnTo>
                    <a:pt x="220" y="103"/>
                  </a:lnTo>
                  <a:lnTo>
                    <a:pt x="212" y="128"/>
                  </a:lnTo>
                  <a:lnTo>
                    <a:pt x="204" y="152"/>
                  </a:lnTo>
                  <a:lnTo>
                    <a:pt x="148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4" name="Freeform 616"/>
            <p:cNvSpPr>
              <a:spLocks/>
            </p:cNvSpPr>
            <p:nvPr/>
          </p:nvSpPr>
          <p:spPr bwMode="auto">
            <a:xfrm>
              <a:off x="8270875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9 w 403"/>
                <a:gd name="T5" fmla="*/ 366 h 522"/>
                <a:gd name="T6" fmla="*/ 390 w 403"/>
                <a:gd name="T7" fmla="*/ 407 h 522"/>
                <a:gd name="T8" fmla="*/ 386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4 w 403"/>
                <a:gd name="T15" fmla="*/ 478 h 522"/>
                <a:gd name="T16" fmla="*/ 322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4 w 403"/>
                <a:gd name="T23" fmla="*/ 518 h 522"/>
                <a:gd name="T24" fmla="*/ 221 w 403"/>
                <a:gd name="T25" fmla="*/ 522 h 522"/>
                <a:gd name="T26" fmla="*/ 203 w 403"/>
                <a:gd name="T27" fmla="*/ 522 h 522"/>
                <a:gd name="T28" fmla="*/ 169 w 403"/>
                <a:gd name="T29" fmla="*/ 521 h 522"/>
                <a:gd name="T30" fmla="*/ 137 w 403"/>
                <a:gd name="T31" fmla="*/ 516 h 522"/>
                <a:gd name="T32" fmla="*/ 110 w 403"/>
                <a:gd name="T33" fmla="*/ 508 h 522"/>
                <a:gd name="T34" fmla="*/ 84 w 403"/>
                <a:gd name="T35" fmla="*/ 496 h 522"/>
                <a:gd name="T36" fmla="*/ 74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4 w 403"/>
                <a:gd name="T43" fmla="*/ 436 h 522"/>
                <a:gd name="T44" fmla="*/ 19 w 403"/>
                <a:gd name="T45" fmla="*/ 425 h 522"/>
                <a:gd name="T46" fmla="*/ 11 w 403"/>
                <a:gd name="T47" fmla="*/ 399 h 522"/>
                <a:gd name="T48" fmla="*/ 5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0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3 w 403"/>
                <a:gd name="T79" fmla="*/ 426 h 522"/>
                <a:gd name="T80" fmla="*/ 317 w 403"/>
                <a:gd name="T81" fmla="*/ 405 h 522"/>
                <a:gd name="T82" fmla="*/ 327 w 403"/>
                <a:gd name="T83" fmla="*/ 377 h 522"/>
                <a:gd name="T84" fmla="*/ 334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1" y="332"/>
                  </a:lnTo>
                  <a:lnTo>
                    <a:pt x="399" y="366"/>
                  </a:lnTo>
                  <a:lnTo>
                    <a:pt x="394" y="394"/>
                  </a:lnTo>
                  <a:lnTo>
                    <a:pt x="390" y="407"/>
                  </a:lnTo>
                  <a:lnTo>
                    <a:pt x="386" y="420"/>
                  </a:lnTo>
                  <a:lnTo>
                    <a:pt x="386" y="420"/>
                  </a:lnTo>
                  <a:lnTo>
                    <a:pt x="381" y="430"/>
                  </a:lnTo>
                  <a:lnTo>
                    <a:pt x="375" y="441"/>
                  </a:lnTo>
                  <a:lnTo>
                    <a:pt x="368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4" y="478"/>
                  </a:lnTo>
                  <a:lnTo>
                    <a:pt x="334" y="486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4" y="518"/>
                  </a:lnTo>
                  <a:lnTo>
                    <a:pt x="238" y="519"/>
                  </a:lnTo>
                  <a:lnTo>
                    <a:pt x="221" y="522"/>
                  </a:lnTo>
                  <a:lnTo>
                    <a:pt x="203" y="522"/>
                  </a:lnTo>
                  <a:lnTo>
                    <a:pt x="203" y="522"/>
                  </a:lnTo>
                  <a:lnTo>
                    <a:pt x="185" y="522"/>
                  </a:lnTo>
                  <a:lnTo>
                    <a:pt x="169" y="521"/>
                  </a:lnTo>
                  <a:lnTo>
                    <a:pt x="152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10" y="508"/>
                  </a:lnTo>
                  <a:lnTo>
                    <a:pt x="97" y="503"/>
                  </a:lnTo>
                  <a:lnTo>
                    <a:pt x="84" y="496"/>
                  </a:lnTo>
                  <a:lnTo>
                    <a:pt x="84" y="496"/>
                  </a:lnTo>
                  <a:lnTo>
                    <a:pt x="74" y="490"/>
                  </a:lnTo>
                  <a:lnTo>
                    <a:pt x="64" y="484"/>
                  </a:lnTo>
                  <a:lnTo>
                    <a:pt x="54" y="475"/>
                  </a:lnTo>
                  <a:lnTo>
                    <a:pt x="46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4" y="436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5" y="370"/>
                  </a:lnTo>
                  <a:lnTo>
                    <a:pt x="1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9" y="327"/>
                  </a:lnTo>
                  <a:lnTo>
                    <a:pt x="70" y="354"/>
                  </a:lnTo>
                  <a:lnTo>
                    <a:pt x="74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7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1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5" y="441"/>
                  </a:lnTo>
                  <a:lnTo>
                    <a:pt x="295" y="435"/>
                  </a:lnTo>
                  <a:lnTo>
                    <a:pt x="303" y="426"/>
                  </a:lnTo>
                  <a:lnTo>
                    <a:pt x="303" y="426"/>
                  </a:lnTo>
                  <a:lnTo>
                    <a:pt x="311" y="417"/>
                  </a:lnTo>
                  <a:lnTo>
                    <a:pt x="317" y="405"/>
                  </a:lnTo>
                  <a:lnTo>
                    <a:pt x="322" y="393"/>
                  </a:lnTo>
                  <a:lnTo>
                    <a:pt x="327" y="377"/>
                  </a:lnTo>
                  <a:lnTo>
                    <a:pt x="331" y="359"/>
                  </a:lnTo>
                  <a:lnTo>
                    <a:pt x="334" y="340"/>
                  </a:lnTo>
                  <a:lnTo>
                    <a:pt x="335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5" name="Freeform 617"/>
            <p:cNvSpPr>
              <a:spLocks/>
            </p:cNvSpPr>
            <p:nvPr/>
          </p:nvSpPr>
          <p:spPr bwMode="auto">
            <a:xfrm>
              <a:off x="8670925" y="2416176"/>
              <a:ext cx="254000" cy="407988"/>
            </a:xfrm>
            <a:custGeom>
              <a:avLst/>
              <a:gdLst>
                <a:gd name="T0" fmla="*/ 0 w 321"/>
                <a:gd name="T1" fmla="*/ 513 h 513"/>
                <a:gd name="T2" fmla="*/ 0 w 321"/>
                <a:gd name="T3" fmla="*/ 0 h 513"/>
                <a:gd name="T4" fmla="*/ 68 w 321"/>
                <a:gd name="T5" fmla="*/ 0 h 513"/>
                <a:gd name="T6" fmla="*/ 68 w 321"/>
                <a:gd name="T7" fmla="*/ 453 h 513"/>
                <a:gd name="T8" fmla="*/ 321 w 321"/>
                <a:gd name="T9" fmla="*/ 453 h 513"/>
                <a:gd name="T10" fmla="*/ 321 w 321"/>
                <a:gd name="T11" fmla="*/ 513 h 513"/>
                <a:gd name="T12" fmla="*/ 0 w 321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1" y="453"/>
                  </a:lnTo>
                  <a:lnTo>
                    <a:pt x="321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6" name="Freeform 618"/>
            <p:cNvSpPr>
              <a:spLocks/>
            </p:cNvSpPr>
            <p:nvPr/>
          </p:nvSpPr>
          <p:spPr bwMode="auto">
            <a:xfrm>
              <a:off x="8885238" y="2416176"/>
              <a:ext cx="322263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17" name="Text Box 74"/>
          <p:cNvSpPr txBox="1">
            <a:spLocks noChangeArrowheads="1"/>
          </p:cNvSpPr>
          <p:nvPr/>
        </p:nvSpPr>
        <p:spPr bwMode="auto">
          <a:xfrm>
            <a:off x="2591080" y="9831089"/>
            <a:ext cx="73495" cy="7970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>
            <a:lvl1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fr-FR" sz="500" b="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578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74613" y="561975"/>
            <a:ext cx="4572001" cy="25717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3263" y="3346761"/>
            <a:ext cx="6876516" cy="620390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 dirty="0" smtClean="0"/>
          </a:p>
        </p:txBody>
      </p:sp>
      <p:sp>
        <p:nvSpPr>
          <p:cNvPr id="12" name="Espace réservé du texte 7"/>
          <p:cNvSpPr txBox="1">
            <a:spLocks/>
          </p:cNvSpPr>
          <p:nvPr/>
        </p:nvSpPr>
        <p:spPr>
          <a:xfrm>
            <a:off x="103263" y="70884"/>
            <a:ext cx="6624486" cy="3345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Clr>
                <a:srgbClr val="F7B100"/>
              </a:buClr>
              <a:defRPr/>
            </a:pPr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064283" y="9908145"/>
            <a:ext cx="271099" cy="12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600" b="0" noProof="1">
                <a:solidFill>
                  <a:schemeClr val="tx1"/>
                </a:solidFill>
              </a:rPr>
              <a:pPr/>
              <a:t>‹N°›</a:t>
            </a:fld>
            <a:endParaRPr lang="fr-FR" sz="400" b="0" noProof="1">
              <a:solidFill>
                <a:schemeClr val="tx1"/>
              </a:solidFill>
            </a:endParaRPr>
          </a:p>
        </p:txBody>
      </p:sp>
      <p:grpSp>
        <p:nvGrpSpPr>
          <p:cNvPr id="62" name="Groupe 61"/>
          <p:cNvGrpSpPr>
            <a:grpSpLocks noChangeAspect="1"/>
          </p:cNvGrpSpPr>
          <p:nvPr/>
        </p:nvGrpSpPr>
        <p:grpSpPr>
          <a:xfrm>
            <a:off x="5900907" y="9894059"/>
            <a:ext cx="1097673" cy="124511"/>
            <a:chOff x="7712075" y="4803775"/>
            <a:chExt cx="1214438" cy="127001"/>
          </a:xfrm>
        </p:grpSpPr>
        <p:sp>
          <p:nvSpPr>
            <p:cNvPr id="63" name="Freeform 5"/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4" name="Freeform 6"/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5" name="Freeform 7"/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6" name="Freeform 8"/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7" name="Freeform 9"/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8" name="Freeform 10"/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9" name="Freeform 11"/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0" name="Freeform 12"/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1" name="Freeform 13"/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2" name="Freeform 14"/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3" name="Freeform 15"/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4" name="Freeform 16"/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5" name="Freeform 17"/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pic>
        <p:nvPicPr>
          <p:cNvPr id="76" name="Picture 18" descr="C:\Users\ARNAUD~1\AppData\Local\Temp\VMwareDnD\933dad87\3_brands_logotypes_b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5" y="9857532"/>
            <a:ext cx="603720" cy="15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Connecteur droit 76"/>
          <p:cNvCxnSpPr/>
          <p:nvPr/>
        </p:nvCxnSpPr>
        <p:spPr>
          <a:xfrm>
            <a:off x="4986473" y="9836313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/>
          <p:nvPr/>
        </p:nvCxnSpPr>
        <p:spPr>
          <a:xfrm>
            <a:off x="929315" y="9831062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Box 23"/>
          <p:cNvSpPr txBox="1">
            <a:spLocks noChangeArrowheads="1"/>
          </p:cNvSpPr>
          <p:nvPr/>
        </p:nvSpPr>
        <p:spPr bwMode="auto">
          <a:xfrm>
            <a:off x="1002081" y="9851548"/>
            <a:ext cx="573240" cy="18256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fr-FR" sz="600" b="0" cap="all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Connecteur droit 79"/>
          <p:cNvCxnSpPr/>
          <p:nvPr/>
        </p:nvCxnSpPr>
        <p:spPr>
          <a:xfrm>
            <a:off x="929315" y="9831062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>
            <a:off x="1897380" y="9831088"/>
            <a:ext cx="0" cy="1825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e 81"/>
          <p:cNvGrpSpPr/>
          <p:nvPr/>
        </p:nvGrpSpPr>
        <p:grpSpPr>
          <a:xfrm>
            <a:off x="1968866" y="9855668"/>
            <a:ext cx="540807" cy="62315"/>
            <a:chOff x="63500" y="1725613"/>
            <a:chExt cx="3975100" cy="422275"/>
          </a:xfrm>
        </p:grpSpPr>
        <p:sp>
          <p:nvSpPr>
            <p:cNvPr id="83" name="Freeform 584"/>
            <p:cNvSpPr>
              <a:spLocks/>
            </p:cNvSpPr>
            <p:nvPr/>
          </p:nvSpPr>
          <p:spPr bwMode="auto">
            <a:xfrm>
              <a:off x="63500" y="1725613"/>
              <a:ext cx="358775" cy="422275"/>
            </a:xfrm>
            <a:custGeom>
              <a:avLst/>
              <a:gdLst>
                <a:gd name="T0" fmla="*/ 453 w 453"/>
                <a:gd name="T1" fmla="*/ 360 h 531"/>
                <a:gd name="T2" fmla="*/ 432 w 453"/>
                <a:gd name="T3" fmla="*/ 417 h 531"/>
                <a:gd name="T4" fmla="*/ 402 w 453"/>
                <a:gd name="T5" fmla="*/ 462 h 531"/>
                <a:gd name="T6" fmla="*/ 376 w 453"/>
                <a:gd name="T7" fmla="*/ 488 h 531"/>
                <a:gd name="T8" fmla="*/ 331 w 453"/>
                <a:gd name="T9" fmla="*/ 514 h 531"/>
                <a:gd name="T10" fmla="*/ 279 w 453"/>
                <a:gd name="T11" fmla="*/ 529 h 531"/>
                <a:gd name="T12" fmla="*/ 240 w 453"/>
                <a:gd name="T13" fmla="*/ 531 h 531"/>
                <a:gd name="T14" fmla="*/ 183 w 453"/>
                <a:gd name="T15" fmla="*/ 526 h 531"/>
                <a:gd name="T16" fmla="*/ 134 w 453"/>
                <a:gd name="T17" fmla="*/ 512 h 531"/>
                <a:gd name="T18" fmla="*/ 106 w 453"/>
                <a:gd name="T19" fmla="*/ 497 h 531"/>
                <a:gd name="T20" fmla="*/ 70 w 453"/>
                <a:gd name="T21" fmla="*/ 467 h 531"/>
                <a:gd name="T22" fmla="*/ 42 w 453"/>
                <a:gd name="T23" fmla="*/ 430 h 531"/>
                <a:gd name="T24" fmla="*/ 27 w 453"/>
                <a:gd name="T25" fmla="*/ 400 h 531"/>
                <a:gd name="T26" fmla="*/ 10 w 453"/>
                <a:gd name="T27" fmla="*/ 350 h 531"/>
                <a:gd name="T28" fmla="*/ 1 w 453"/>
                <a:gd name="T29" fmla="*/ 298 h 531"/>
                <a:gd name="T30" fmla="*/ 0 w 453"/>
                <a:gd name="T31" fmla="*/ 263 h 531"/>
                <a:gd name="T32" fmla="*/ 4 w 453"/>
                <a:gd name="T33" fmla="*/ 205 h 531"/>
                <a:gd name="T34" fmla="*/ 17 w 453"/>
                <a:gd name="T35" fmla="*/ 154 h 531"/>
                <a:gd name="T36" fmla="*/ 31 w 453"/>
                <a:gd name="T37" fmla="*/ 122 h 531"/>
                <a:gd name="T38" fmla="*/ 58 w 453"/>
                <a:gd name="T39" fmla="*/ 82 h 531"/>
                <a:gd name="T40" fmla="*/ 91 w 453"/>
                <a:gd name="T41" fmla="*/ 49 h 531"/>
                <a:gd name="T42" fmla="*/ 118 w 453"/>
                <a:gd name="T43" fmla="*/ 32 h 531"/>
                <a:gd name="T44" fmla="*/ 161 w 453"/>
                <a:gd name="T45" fmla="*/ 13 h 531"/>
                <a:gd name="T46" fmla="*/ 208 w 453"/>
                <a:gd name="T47" fmla="*/ 3 h 531"/>
                <a:gd name="T48" fmla="*/ 242 w 453"/>
                <a:gd name="T49" fmla="*/ 0 h 531"/>
                <a:gd name="T50" fmla="*/ 297 w 453"/>
                <a:gd name="T51" fmla="*/ 6 h 531"/>
                <a:gd name="T52" fmla="*/ 344 w 453"/>
                <a:gd name="T53" fmla="*/ 23 h 531"/>
                <a:gd name="T54" fmla="*/ 371 w 453"/>
                <a:gd name="T55" fmla="*/ 40 h 531"/>
                <a:gd name="T56" fmla="*/ 407 w 453"/>
                <a:gd name="T57" fmla="*/ 73 h 531"/>
                <a:gd name="T58" fmla="*/ 432 w 453"/>
                <a:gd name="T59" fmla="*/ 117 h 531"/>
                <a:gd name="T60" fmla="*/ 377 w 453"/>
                <a:gd name="T61" fmla="*/ 165 h 531"/>
                <a:gd name="T62" fmla="*/ 367 w 453"/>
                <a:gd name="T63" fmla="*/ 140 h 531"/>
                <a:gd name="T64" fmla="*/ 349 w 453"/>
                <a:gd name="T65" fmla="*/ 108 h 531"/>
                <a:gd name="T66" fmla="*/ 326 w 453"/>
                <a:gd name="T67" fmla="*/ 85 h 531"/>
                <a:gd name="T68" fmla="*/ 308 w 453"/>
                <a:gd name="T69" fmla="*/ 73 h 531"/>
                <a:gd name="T70" fmla="*/ 276 w 453"/>
                <a:gd name="T71" fmla="*/ 63 h 531"/>
                <a:gd name="T72" fmla="*/ 240 w 453"/>
                <a:gd name="T73" fmla="*/ 59 h 531"/>
                <a:gd name="T74" fmla="*/ 212 w 453"/>
                <a:gd name="T75" fmla="*/ 60 h 531"/>
                <a:gd name="T76" fmla="*/ 174 w 453"/>
                <a:gd name="T77" fmla="*/ 69 h 531"/>
                <a:gd name="T78" fmla="*/ 142 w 453"/>
                <a:gd name="T79" fmla="*/ 87 h 531"/>
                <a:gd name="T80" fmla="*/ 123 w 453"/>
                <a:gd name="T81" fmla="*/ 102 h 531"/>
                <a:gd name="T82" fmla="*/ 101 w 453"/>
                <a:gd name="T83" fmla="*/ 129 h 531"/>
                <a:gd name="T84" fmla="*/ 86 w 453"/>
                <a:gd name="T85" fmla="*/ 163 h 531"/>
                <a:gd name="T86" fmla="*/ 74 w 453"/>
                <a:gd name="T87" fmla="*/ 211 h 531"/>
                <a:gd name="T88" fmla="*/ 70 w 453"/>
                <a:gd name="T89" fmla="*/ 261 h 531"/>
                <a:gd name="T90" fmla="*/ 81 w 453"/>
                <a:gd name="T91" fmla="*/ 351 h 531"/>
                <a:gd name="T92" fmla="*/ 93 w 453"/>
                <a:gd name="T93" fmla="*/ 388 h 531"/>
                <a:gd name="T94" fmla="*/ 114 w 453"/>
                <a:gd name="T95" fmla="*/ 419 h 531"/>
                <a:gd name="T96" fmla="*/ 138 w 453"/>
                <a:gd name="T97" fmla="*/ 443 h 531"/>
                <a:gd name="T98" fmla="*/ 169 w 453"/>
                <a:gd name="T99" fmla="*/ 460 h 531"/>
                <a:gd name="T100" fmla="*/ 201 w 453"/>
                <a:gd name="T101" fmla="*/ 470 h 531"/>
                <a:gd name="T102" fmla="*/ 235 w 453"/>
                <a:gd name="T103" fmla="*/ 473 h 531"/>
                <a:gd name="T104" fmla="*/ 275 w 453"/>
                <a:gd name="T105" fmla="*/ 469 h 531"/>
                <a:gd name="T106" fmla="*/ 311 w 453"/>
                <a:gd name="T107" fmla="*/ 455 h 531"/>
                <a:gd name="T108" fmla="*/ 331 w 453"/>
                <a:gd name="T109" fmla="*/ 441 h 531"/>
                <a:gd name="T110" fmla="*/ 358 w 453"/>
                <a:gd name="T111" fmla="*/ 411 h 531"/>
                <a:gd name="T112" fmla="*/ 377 w 453"/>
                <a:gd name="T113" fmla="*/ 373 h 531"/>
                <a:gd name="T114" fmla="*/ 385 w 453"/>
                <a:gd name="T115" fmla="*/ 342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3" h="531">
                  <a:moveTo>
                    <a:pt x="385" y="342"/>
                  </a:moveTo>
                  <a:lnTo>
                    <a:pt x="453" y="360"/>
                  </a:lnTo>
                  <a:lnTo>
                    <a:pt x="453" y="360"/>
                  </a:lnTo>
                  <a:lnTo>
                    <a:pt x="448" y="380"/>
                  </a:lnTo>
                  <a:lnTo>
                    <a:pt x="440" y="400"/>
                  </a:lnTo>
                  <a:lnTo>
                    <a:pt x="432" y="417"/>
                  </a:lnTo>
                  <a:lnTo>
                    <a:pt x="423" y="433"/>
                  </a:lnTo>
                  <a:lnTo>
                    <a:pt x="413" y="448"/>
                  </a:lnTo>
                  <a:lnTo>
                    <a:pt x="402" y="462"/>
                  </a:lnTo>
                  <a:lnTo>
                    <a:pt x="390" y="475"/>
                  </a:lnTo>
                  <a:lnTo>
                    <a:pt x="376" y="488"/>
                  </a:lnTo>
                  <a:lnTo>
                    <a:pt x="376" y="488"/>
                  </a:lnTo>
                  <a:lnTo>
                    <a:pt x="362" y="498"/>
                  </a:lnTo>
                  <a:lnTo>
                    <a:pt x="347" y="507"/>
                  </a:lnTo>
                  <a:lnTo>
                    <a:pt x="331" y="514"/>
                  </a:lnTo>
                  <a:lnTo>
                    <a:pt x="315" y="520"/>
                  </a:lnTo>
                  <a:lnTo>
                    <a:pt x="298" y="525"/>
                  </a:lnTo>
                  <a:lnTo>
                    <a:pt x="279" y="529"/>
                  </a:lnTo>
                  <a:lnTo>
                    <a:pt x="261" y="530"/>
                  </a:lnTo>
                  <a:lnTo>
                    <a:pt x="240" y="531"/>
                  </a:lnTo>
                  <a:lnTo>
                    <a:pt x="240" y="531"/>
                  </a:lnTo>
                  <a:lnTo>
                    <a:pt x="220" y="530"/>
                  </a:lnTo>
                  <a:lnTo>
                    <a:pt x="201" y="529"/>
                  </a:lnTo>
                  <a:lnTo>
                    <a:pt x="183" y="526"/>
                  </a:lnTo>
                  <a:lnTo>
                    <a:pt x="166" y="522"/>
                  </a:lnTo>
                  <a:lnTo>
                    <a:pt x="150" y="519"/>
                  </a:lnTo>
                  <a:lnTo>
                    <a:pt x="134" y="512"/>
                  </a:lnTo>
                  <a:lnTo>
                    <a:pt x="119" y="506"/>
                  </a:lnTo>
                  <a:lnTo>
                    <a:pt x="106" y="497"/>
                  </a:lnTo>
                  <a:lnTo>
                    <a:pt x="106" y="497"/>
                  </a:lnTo>
                  <a:lnTo>
                    <a:pt x="93" y="488"/>
                  </a:lnTo>
                  <a:lnTo>
                    <a:pt x="82" y="479"/>
                  </a:lnTo>
                  <a:lnTo>
                    <a:pt x="70" y="467"/>
                  </a:lnTo>
                  <a:lnTo>
                    <a:pt x="60" y="456"/>
                  </a:lnTo>
                  <a:lnTo>
                    <a:pt x="51" y="443"/>
                  </a:lnTo>
                  <a:lnTo>
                    <a:pt x="42" y="430"/>
                  </a:lnTo>
                  <a:lnTo>
                    <a:pt x="35" y="415"/>
                  </a:lnTo>
                  <a:lnTo>
                    <a:pt x="27" y="400"/>
                  </a:lnTo>
                  <a:lnTo>
                    <a:pt x="27" y="400"/>
                  </a:lnTo>
                  <a:lnTo>
                    <a:pt x="20" y="383"/>
                  </a:lnTo>
                  <a:lnTo>
                    <a:pt x="15" y="368"/>
                  </a:lnTo>
                  <a:lnTo>
                    <a:pt x="10" y="350"/>
                  </a:lnTo>
                  <a:lnTo>
                    <a:pt x="6" y="333"/>
                  </a:lnTo>
                  <a:lnTo>
                    <a:pt x="4" y="316"/>
                  </a:lnTo>
                  <a:lnTo>
                    <a:pt x="1" y="298"/>
                  </a:lnTo>
                  <a:lnTo>
                    <a:pt x="0" y="280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0" y="242"/>
                  </a:lnTo>
                  <a:lnTo>
                    <a:pt x="1" y="223"/>
                  </a:lnTo>
                  <a:lnTo>
                    <a:pt x="4" y="205"/>
                  </a:lnTo>
                  <a:lnTo>
                    <a:pt x="8" y="187"/>
                  </a:lnTo>
                  <a:lnTo>
                    <a:pt x="12" y="170"/>
                  </a:lnTo>
                  <a:lnTo>
                    <a:pt x="17" y="154"/>
                  </a:lnTo>
                  <a:lnTo>
                    <a:pt x="23" y="137"/>
                  </a:lnTo>
                  <a:lnTo>
                    <a:pt x="31" y="122"/>
                  </a:lnTo>
                  <a:lnTo>
                    <a:pt x="31" y="122"/>
                  </a:lnTo>
                  <a:lnTo>
                    <a:pt x="38" y="108"/>
                  </a:lnTo>
                  <a:lnTo>
                    <a:pt x="47" y="93"/>
                  </a:lnTo>
                  <a:lnTo>
                    <a:pt x="58" y="82"/>
                  </a:lnTo>
                  <a:lnTo>
                    <a:pt x="68" y="69"/>
                  </a:lnTo>
                  <a:lnTo>
                    <a:pt x="79" y="59"/>
                  </a:lnTo>
                  <a:lnTo>
                    <a:pt x="91" y="49"/>
                  </a:lnTo>
                  <a:lnTo>
                    <a:pt x="104" y="40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32" y="24"/>
                  </a:lnTo>
                  <a:lnTo>
                    <a:pt x="147" y="18"/>
                  </a:lnTo>
                  <a:lnTo>
                    <a:pt x="161" y="13"/>
                  </a:lnTo>
                  <a:lnTo>
                    <a:pt x="176" y="8"/>
                  </a:lnTo>
                  <a:lnTo>
                    <a:pt x="193" y="5"/>
                  </a:lnTo>
                  <a:lnTo>
                    <a:pt x="208" y="3"/>
                  </a:lnTo>
                  <a:lnTo>
                    <a:pt x="225" y="1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61" y="1"/>
                  </a:lnTo>
                  <a:lnTo>
                    <a:pt x="279" y="3"/>
                  </a:lnTo>
                  <a:lnTo>
                    <a:pt x="297" y="6"/>
                  </a:lnTo>
                  <a:lnTo>
                    <a:pt x="312" y="10"/>
                  </a:lnTo>
                  <a:lnTo>
                    <a:pt x="329" y="15"/>
                  </a:lnTo>
                  <a:lnTo>
                    <a:pt x="344" y="23"/>
                  </a:lnTo>
                  <a:lnTo>
                    <a:pt x="358" y="31"/>
                  </a:lnTo>
                  <a:lnTo>
                    <a:pt x="371" y="40"/>
                  </a:lnTo>
                  <a:lnTo>
                    <a:pt x="371" y="40"/>
                  </a:lnTo>
                  <a:lnTo>
                    <a:pt x="384" y="50"/>
                  </a:lnTo>
                  <a:lnTo>
                    <a:pt x="395" y="61"/>
                  </a:lnTo>
                  <a:lnTo>
                    <a:pt x="407" y="73"/>
                  </a:lnTo>
                  <a:lnTo>
                    <a:pt x="416" y="87"/>
                  </a:lnTo>
                  <a:lnTo>
                    <a:pt x="425" y="101"/>
                  </a:lnTo>
                  <a:lnTo>
                    <a:pt x="432" y="117"/>
                  </a:lnTo>
                  <a:lnTo>
                    <a:pt x="439" y="133"/>
                  </a:lnTo>
                  <a:lnTo>
                    <a:pt x="444" y="150"/>
                  </a:lnTo>
                  <a:lnTo>
                    <a:pt x="377" y="165"/>
                  </a:lnTo>
                  <a:lnTo>
                    <a:pt x="377" y="165"/>
                  </a:lnTo>
                  <a:lnTo>
                    <a:pt x="373" y="152"/>
                  </a:lnTo>
                  <a:lnTo>
                    <a:pt x="367" y="140"/>
                  </a:lnTo>
                  <a:lnTo>
                    <a:pt x="362" y="128"/>
                  </a:lnTo>
                  <a:lnTo>
                    <a:pt x="356" y="118"/>
                  </a:lnTo>
                  <a:lnTo>
                    <a:pt x="349" y="108"/>
                  </a:lnTo>
                  <a:lnTo>
                    <a:pt x="341" y="99"/>
                  </a:lnTo>
                  <a:lnTo>
                    <a:pt x="334" y="91"/>
                  </a:lnTo>
                  <a:lnTo>
                    <a:pt x="326" y="85"/>
                  </a:lnTo>
                  <a:lnTo>
                    <a:pt x="326" y="85"/>
                  </a:lnTo>
                  <a:lnTo>
                    <a:pt x="317" y="78"/>
                  </a:lnTo>
                  <a:lnTo>
                    <a:pt x="308" y="73"/>
                  </a:lnTo>
                  <a:lnTo>
                    <a:pt x="298" y="69"/>
                  </a:lnTo>
                  <a:lnTo>
                    <a:pt x="288" y="65"/>
                  </a:lnTo>
                  <a:lnTo>
                    <a:pt x="276" y="63"/>
                  </a:lnTo>
                  <a:lnTo>
                    <a:pt x="265" y="60"/>
                  </a:lnTo>
                  <a:lnTo>
                    <a:pt x="253" y="59"/>
                  </a:lnTo>
                  <a:lnTo>
                    <a:pt x="240" y="59"/>
                  </a:lnTo>
                  <a:lnTo>
                    <a:pt x="240" y="59"/>
                  </a:lnTo>
                  <a:lnTo>
                    <a:pt x="226" y="59"/>
                  </a:lnTo>
                  <a:lnTo>
                    <a:pt x="212" y="60"/>
                  </a:lnTo>
                  <a:lnTo>
                    <a:pt x="198" y="63"/>
                  </a:lnTo>
                  <a:lnTo>
                    <a:pt x="187" y="65"/>
                  </a:lnTo>
                  <a:lnTo>
                    <a:pt x="174" y="69"/>
                  </a:lnTo>
                  <a:lnTo>
                    <a:pt x="162" y="74"/>
                  </a:lnTo>
                  <a:lnTo>
                    <a:pt x="152" y="81"/>
                  </a:lnTo>
                  <a:lnTo>
                    <a:pt x="142" y="87"/>
                  </a:lnTo>
                  <a:lnTo>
                    <a:pt x="142" y="87"/>
                  </a:lnTo>
                  <a:lnTo>
                    <a:pt x="132" y="95"/>
                  </a:lnTo>
                  <a:lnTo>
                    <a:pt x="123" y="102"/>
                  </a:lnTo>
                  <a:lnTo>
                    <a:pt x="115" y="111"/>
                  </a:lnTo>
                  <a:lnTo>
                    <a:pt x="107" y="120"/>
                  </a:lnTo>
                  <a:lnTo>
                    <a:pt x="101" y="129"/>
                  </a:lnTo>
                  <a:lnTo>
                    <a:pt x="96" y="141"/>
                  </a:lnTo>
                  <a:lnTo>
                    <a:pt x="91" y="151"/>
                  </a:lnTo>
                  <a:lnTo>
                    <a:pt x="86" y="163"/>
                  </a:lnTo>
                  <a:lnTo>
                    <a:pt x="86" y="163"/>
                  </a:lnTo>
                  <a:lnTo>
                    <a:pt x="79" y="187"/>
                  </a:lnTo>
                  <a:lnTo>
                    <a:pt x="74" y="211"/>
                  </a:lnTo>
                  <a:lnTo>
                    <a:pt x="70" y="237"/>
                  </a:lnTo>
                  <a:lnTo>
                    <a:pt x="70" y="261"/>
                  </a:lnTo>
                  <a:lnTo>
                    <a:pt x="70" y="261"/>
                  </a:lnTo>
                  <a:lnTo>
                    <a:pt x="72" y="293"/>
                  </a:lnTo>
                  <a:lnTo>
                    <a:pt x="74" y="323"/>
                  </a:lnTo>
                  <a:lnTo>
                    <a:pt x="81" y="351"/>
                  </a:lnTo>
                  <a:lnTo>
                    <a:pt x="88" y="376"/>
                  </a:lnTo>
                  <a:lnTo>
                    <a:pt x="88" y="376"/>
                  </a:lnTo>
                  <a:lnTo>
                    <a:pt x="93" y="388"/>
                  </a:lnTo>
                  <a:lnTo>
                    <a:pt x="100" y="398"/>
                  </a:lnTo>
                  <a:lnTo>
                    <a:pt x="106" y="409"/>
                  </a:lnTo>
                  <a:lnTo>
                    <a:pt x="114" y="419"/>
                  </a:lnTo>
                  <a:lnTo>
                    <a:pt x="121" y="428"/>
                  </a:lnTo>
                  <a:lnTo>
                    <a:pt x="129" y="435"/>
                  </a:lnTo>
                  <a:lnTo>
                    <a:pt x="138" y="443"/>
                  </a:lnTo>
                  <a:lnTo>
                    <a:pt x="148" y="449"/>
                  </a:lnTo>
                  <a:lnTo>
                    <a:pt x="148" y="449"/>
                  </a:lnTo>
                  <a:lnTo>
                    <a:pt x="169" y="460"/>
                  </a:lnTo>
                  <a:lnTo>
                    <a:pt x="179" y="464"/>
                  </a:lnTo>
                  <a:lnTo>
                    <a:pt x="191" y="467"/>
                  </a:lnTo>
                  <a:lnTo>
                    <a:pt x="201" y="470"/>
                  </a:lnTo>
                  <a:lnTo>
                    <a:pt x="212" y="471"/>
                  </a:lnTo>
                  <a:lnTo>
                    <a:pt x="235" y="473"/>
                  </a:lnTo>
                  <a:lnTo>
                    <a:pt x="235" y="473"/>
                  </a:lnTo>
                  <a:lnTo>
                    <a:pt x="249" y="473"/>
                  </a:lnTo>
                  <a:lnTo>
                    <a:pt x="262" y="471"/>
                  </a:lnTo>
                  <a:lnTo>
                    <a:pt x="275" y="469"/>
                  </a:lnTo>
                  <a:lnTo>
                    <a:pt x="288" y="465"/>
                  </a:lnTo>
                  <a:lnTo>
                    <a:pt x="299" y="460"/>
                  </a:lnTo>
                  <a:lnTo>
                    <a:pt x="311" y="455"/>
                  </a:lnTo>
                  <a:lnTo>
                    <a:pt x="321" y="448"/>
                  </a:lnTo>
                  <a:lnTo>
                    <a:pt x="331" y="441"/>
                  </a:lnTo>
                  <a:lnTo>
                    <a:pt x="331" y="441"/>
                  </a:lnTo>
                  <a:lnTo>
                    <a:pt x="341" y="432"/>
                  </a:lnTo>
                  <a:lnTo>
                    <a:pt x="350" y="421"/>
                  </a:lnTo>
                  <a:lnTo>
                    <a:pt x="358" y="411"/>
                  </a:lnTo>
                  <a:lnTo>
                    <a:pt x="364" y="400"/>
                  </a:lnTo>
                  <a:lnTo>
                    <a:pt x="371" y="387"/>
                  </a:lnTo>
                  <a:lnTo>
                    <a:pt x="377" y="373"/>
                  </a:lnTo>
                  <a:lnTo>
                    <a:pt x="381" y="359"/>
                  </a:lnTo>
                  <a:lnTo>
                    <a:pt x="385" y="342"/>
                  </a:lnTo>
                  <a:lnTo>
                    <a:pt x="385" y="3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4" name="Freeform 585"/>
            <p:cNvSpPr>
              <a:spLocks noEditPoints="1"/>
            </p:cNvSpPr>
            <p:nvPr/>
          </p:nvSpPr>
          <p:spPr bwMode="auto">
            <a:xfrm>
              <a:off x="458788" y="1725613"/>
              <a:ext cx="388938" cy="422275"/>
            </a:xfrm>
            <a:custGeom>
              <a:avLst/>
              <a:gdLst>
                <a:gd name="T0" fmla="*/ 1 w 490"/>
                <a:gd name="T1" fmla="*/ 242 h 531"/>
                <a:gd name="T2" fmla="*/ 16 w 490"/>
                <a:gd name="T3" fmla="*/ 159 h 531"/>
                <a:gd name="T4" fmla="*/ 52 w 490"/>
                <a:gd name="T5" fmla="*/ 91 h 531"/>
                <a:gd name="T6" fmla="*/ 85 w 490"/>
                <a:gd name="T7" fmla="*/ 55 h 531"/>
                <a:gd name="T8" fmla="*/ 147 w 490"/>
                <a:gd name="T9" fmla="*/ 18 h 531"/>
                <a:gd name="T10" fmla="*/ 218 w 490"/>
                <a:gd name="T11" fmla="*/ 1 h 531"/>
                <a:gd name="T12" fmla="*/ 263 w 490"/>
                <a:gd name="T13" fmla="*/ 0 h 531"/>
                <a:gd name="T14" fmla="*/ 313 w 490"/>
                <a:gd name="T15" fmla="*/ 9 h 531"/>
                <a:gd name="T16" fmla="*/ 359 w 490"/>
                <a:gd name="T17" fmla="*/ 26 h 531"/>
                <a:gd name="T18" fmla="*/ 387 w 490"/>
                <a:gd name="T19" fmla="*/ 44 h 531"/>
                <a:gd name="T20" fmla="*/ 423 w 490"/>
                <a:gd name="T21" fmla="*/ 74 h 531"/>
                <a:gd name="T22" fmla="*/ 452 w 490"/>
                <a:gd name="T23" fmla="*/ 114 h 531"/>
                <a:gd name="T24" fmla="*/ 467 w 490"/>
                <a:gd name="T25" fmla="*/ 145 h 531"/>
                <a:gd name="T26" fmla="*/ 483 w 490"/>
                <a:gd name="T27" fmla="*/ 193 h 531"/>
                <a:gd name="T28" fmla="*/ 490 w 490"/>
                <a:gd name="T29" fmla="*/ 247 h 531"/>
                <a:gd name="T30" fmla="*/ 490 w 490"/>
                <a:gd name="T31" fmla="*/ 286 h 531"/>
                <a:gd name="T32" fmla="*/ 482 w 490"/>
                <a:gd name="T33" fmla="*/ 341 h 531"/>
                <a:gd name="T34" fmla="*/ 467 w 490"/>
                <a:gd name="T35" fmla="*/ 391 h 531"/>
                <a:gd name="T36" fmla="*/ 450 w 490"/>
                <a:gd name="T37" fmla="*/ 421 h 531"/>
                <a:gd name="T38" fmla="*/ 421 w 490"/>
                <a:gd name="T39" fmla="*/ 461 h 531"/>
                <a:gd name="T40" fmla="*/ 383 w 490"/>
                <a:gd name="T41" fmla="*/ 492 h 531"/>
                <a:gd name="T42" fmla="*/ 355 w 490"/>
                <a:gd name="T43" fmla="*/ 507 h 531"/>
                <a:gd name="T44" fmla="*/ 309 w 490"/>
                <a:gd name="T45" fmla="*/ 524 h 531"/>
                <a:gd name="T46" fmla="*/ 262 w 490"/>
                <a:gd name="T47" fmla="*/ 530 h 531"/>
                <a:gd name="T48" fmla="*/ 227 w 490"/>
                <a:gd name="T49" fmla="*/ 530 h 531"/>
                <a:gd name="T50" fmla="*/ 176 w 490"/>
                <a:gd name="T51" fmla="*/ 522 h 531"/>
                <a:gd name="T52" fmla="*/ 130 w 490"/>
                <a:gd name="T53" fmla="*/ 505 h 531"/>
                <a:gd name="T54" fmla="*/ 102 w 490"/>
                <a:gd name="T55" fmla="*/ 487 h 531"/>
                <a:gd name="T56" fmla="*/ 65 w 490"/>
                <a:gd name="T57" fmla="*/ 455 h 531"/>
                <a:gd name="T58" fmla="*/ 37 w 490"/>
                <a:gd name="T59" fmla="*/ 415 h 531"/>
                <a:gd name="T60" fmla="*/ 23 w 490"/>
                <a:gd name="T61" fmla="*/ 385 h 531"/>
                <a:gd name="T62" fmla="*/ 7 w 490"/>
                <a:gd name="T63" fmla="*/ 338 h 531"/>
                <a:gd name="T64" fmla="*/ 0 w 490"/>
                <a:gd name="T65" fmla="*/ 289 h 531"/>
                <a:gd name="T66" fmla="*/ 70 w 490"/>
                <a:gd name="T67" fmla="*/ 274 h 531"/>
                <a:gd name="T68" fmla="*/ 73 w 490"/>
                <a:gd name="T69" fmla="*/ 318 h 531"/>
                <a:gd name="T70" fmla="*/ 89 w 490"/>
                <a:gd name="T71" fmla="*/ 374 h 531"/>
                <a:gd name="T72" fmla="*/ 120 w 490"/>
                <a:gd name="T73" fmla="*/ 420 h 531"/>
                <a:gd name="T74" fmla="*/ 146 w 490"/>
                <a:gd name="T75" fmla="*/ 443 h 531"/>
                <a:gd name="T76" fmla="*/ 192 w 490"/>
                <a:gd name="T77" fmla="*/ 466 h 531"/>
                <a:gd name="T78" fmla="*/ 244 w 490"/>
                <a:gd name="T79" fmla="*/ 473 h 531"/>
                <a:gd name="T80" fmla="*/ 281 w 490"/>
                <a:gd name="T81" fmla="*/ 470 h 531"/>
                <a:gd name="T82" fmla="*/ 330 w 490"/>
                <a:gd name="T83" fmla="*/ 452 h 531"/>
                <a:gd name="T84" fmla="*/ 371 w 490"/>
                <a:gd name="T85" fmla="*/ 419 h 531"/>
                <a:gd name="T86" fmla="*/ 392 w 490"/>
                <a:gd name="T87" fmla="*/ 389 h 531"/>
                <a:gd name="T88" fmla="*/ 413 w 490"/>
                <a:gd name="T89" fmla="*/ 334 h 531"/>
                <a:gd name="T90" fmla="*/ 421 w 490"/>
                <a:gd name="T91" fmla="*/ 266 h 531"/>
                <a:gd name="T92" fmla="*/ 415 w 490"/>
                <a:gd name="T93" fmla="*/ 207 h 531"/>
                <a:gd name="T94" fmla="*/ 399 w 490"/>
                <a:gd name="T95" fmla="*/ 156 h 531"/>
                <a:gd name="T96" fmla="*/ 387 w 490"/>
                <a:gd name="T97" fmla="*/ 134 h 531"/>
                <a:gd name="T98" fmla="*/ 364 w 490"/>
                <a:gd name="T99" fmla="*/ 106 h 531"/>
                <a:gd name="T100" fmla="*/ 337 w 490"/>
                <a:gd name="T101" fmla="*/ 85 h 531"/>
                <a:gd name="T102" fmla="*/ 316 w 490"/>
                <a:gd name="T103" fmla="*/ 73 h 531"/>
                <a:gd name="T104" fmla="*/ 282 w 490"/>
                <a:gd name="T105" fmla="*/ 63 h 531"/>
                <a:gd name="T106" fmla="*/ 245 w 490"/>
                <a:gd name="T107" fmla="*/ 59 h 531"/>
                <a:gd name="T108" fmla="*/ 211 w 490"/>
                <a:gd name="T109" fmla="*/ 61 h 531"/>
                <a:gd name="T110" fmla="*/ 163 w 490"/>
                <a:gd name="T111" fmla="*/ 78 h 531"/>
                <a:gd name="T112" fmla="*/ 121 w 490"/>
                <a:gd name="T113" fmla="*/ 108 h 531"/>
                <a:gd name="T114" fmla="*/ 100 w 490"/>
                <a:gd name="T115" fmla="*/ 137 h 531"/>
                <a:gd name="T116" fmla="*/ 76 w 490"/>
                <a:gd name="T117" fmla="*/ 196 h 531"/>
                <a:gd name="T118" fmla="*/ 70 w 490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0" h="531">
                  <a:moveTo>
                    <a:pt x="0" y="273"/>
                  </a:moveTo>
                  <a:lnTo>
                    <a:pt x="0" y="273"/>
                  </a:lnTo>
                  <a:lnTo>
                    <a:pt x="1" y="242"/>
                  </a:lnTo>
                  <a:lnTo>
                    <a:pt x="4" y="213"/>
                  </a:lnTo>
                  <a:lnTo>
                    <a:pt x="10" y="184"/>
                  </a:lnTo>
                  <a:lnTo>
                    <a:pt x="16" y="159"/>
                  </a:lnTo>
                  <a:lnTo>
                    <a:pt x="27" y="134"/>
                  </a:lnTo>
                  <a:lnTo>
                    <a:pt x="38" y="111"/>
                  </a:lnTo>
                  <a:lnTo>
                    <a:pt x="52" y="91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5" y="55"/>
                  </a:lnTo>
                  <a:lnTo>
                    <a:pt x="105" y="41"/>
                  </a:lnTo>
                  <a:lnTo>
                    <a:pt x="125" y="28"/>
                  </a:lnTo>
                  <a:lnTo>
                    <a:pt x="147" y="18"/>
                  </a:lnTo>
                  <a:lnTo>
                    <a:pt x="170" y="10"/>
                  </a:lnTo>
                  <a:lnTo>
                    <a:pt x="194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3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3"/>
                  </a:lnTo>
                  <a:lnTo>
                    <a:pt x="344" y="19"/>
                  </a:lnTo>
                  <a:lnTo>
                    <a:pt x="359" y="26"/>
                  </a:lnTo>
                  <a:lnTo>
                    <a:pt x="373" y="35"/>
                  </a:lnTo>
                  <a:lnTo>
                    <a:pt x="373" y="35"/>
                  </a:lnTo>
                  <a:lnTo>
                    <a:pt x="387" y="44"/>
                  </a:lnTo>
                  <a:lnTo>
                    <a:pt x="400" y="53"/>
                  </a:lnTo>
                  <a:lnTo>
                    <a:pt x="412" y="63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4" y="100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7" y="145"/>
                  </a:lnTo>
                  <a:lnTo>
                    <a:pt x="473" y="160"/>
                  </a:lnTo>
                  <a:lnTo>
                    <a:pt x="478" y="177"/>
                  </a:lnTo>
                  <a:lnTo>
                    <a:pt x="483" y="193"/>
                  </a:lnTo>
                  <a:lnTo>
                    <a:pt x="486" y="211"/>
                  </a:lnTo>
                  <a:lnTo>
                    <a:pt x="488" y="229"/>
                  </a:lnTo>
                  <a:lnTo>
                    <a:pt x="490" y="247"/>
                  </a:lnTo>
                  <a:lnTo>
                    <a:pt x="490" y="266"/>
                  </a:lnTo>
                  <a:lnTo>
                    <a:pt x="490" y="266"/>
                  </a:lnTo>
                  <a:lnTo>
                    <a:pt x="490" y="286"/>
                  </a:lnTo>
                  <a:lnTo>
                    <a:pt x="488" y="305"/>
                  </a:lnTo>
                  <a:lnTo>
                    <a:pt x="486" y="323"/>
                  </a:lnTo>
                  <a:lnTo>
                    <a:pt x="482" y="341"/>
                  </a:lnTo>
                  <a:lnTo>
                    <a:pt x="478" y="357"/>
                  </a:lnTo>
                  <a:lnTo>
                    <a:pt x="473" y="374"/>
                  </a:lnTo>
                  <a:lnTo>
                    <a:pt x="467" y="391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1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6" y="482"/>
                  </a:lnTo>
                  <a:lnTo>
                    <a:pt x="383" y="492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5" y="507"/>
                  </a:lnTo>
                  <a:lnTo>
                    <a:pt x="340" y="514"/>
                  </a:lnTo>
                  <a:lnTo>
                    <a:pt x="325" y="519"/>
                  </a:lnTo>
                  <a:lnTo>
                    <a:pt x="309" y="524"/>
                  </a:lnTo>
                  <a:lnTo>
                    <a:pt x="294" y="526"/>
                  </a:lnTo>
                  <a:lnTo>
                    <a:pt x="277" y="529"/>
                  </a:lnTo>
                  <a:lnTo>
                    <a:pt x="262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9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0" y="505"/>
                  </a:lnTo>
                  <a:lnTo>
                    <a:pt x="115" y="497"/>
                  </a:lnTo>
                  <a:lnTo>
                    <a:pt x="115" y="497"/>
                  </a:lnTo>
                  <a:lnTo>
                    <a:pt x="102" y="487"/>
                  </a:lnTo>
                  <a:lnTo>
                    <a:pt x="89" y="478"/>
                  </a:lnTo>
                  <a:lnTo>
                    <a:pt x="76" y="466"/>
                  </a:lnTo>
                  <a:lnTo>
                    <a:pt x="65" y="455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5"/>
                  </a:lnTo>
                  <a:lnTo>
                    <a:pt x="29" y="401"/>
                  </a:lnTo>
                  <a:lnTo>
                    <a:pt x="29" y="401"/>
                  </a:lnTo>
                  <a:lnTo>
                    <a:pt x="23" y="385"/>
                  </a:lnTo>
                  <a:lnTo>
                    <a:pt x="16" y="370"/>
                  </a:lnTo>
                  <a:lnTo>
                    <a:pt x="11" y="355"/>
                  </a:lnTo>
                  <a:lnTo>
                    <a:pt x="7" y="338"/>
                  </a:lnTo>
                  <a:lnTo>
                    <a:pt x="4" y="323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3"/>
                  </a:lnTo>
                  <a:lnTo>
                    <a:pt x="0" y="273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6"/>
                  </a:lnTo>
                  <a:lnTo>
                    <a:pt x="73" y="318"/>
                  </a:lnTo>
                  <a:lnTo>
                    <a:pt x="76" y="338"/>
                  </a:lnTo>
                  <a:lnTo>
                    <a:pt x="82" y="356"/>
                  </a:lnTo>
                  <a:lnTo>
                    <a:pt x="89" y="374"/>
                  </a:lnTo>
                  <a:lnTo>
                    <a:pt x="98" y="391"/>
                  </a:lnTo>
                  <a:lnTo>
                    <a:pt x="108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3"/>
                  </a:lnTo>
                  <a:lnTo>
                    <a:pt x="146" y="443"/>
                  </a:lnTo>
                  <a:lnTo>
                    <a:pt x="161" y="452"/>
                  </a:lnTo>
                  <a:lnTo>
                    <a:pt x="176" y="460"/>
                  </a:lnTo>
                  <a:lnTo>
                    <a:pt x="192" y="466"/>
                  </a:lnTo>
                  <a:lnTo>
                    <a:pt x="208" y="470"/>
                  </a:lnTo>
                  <a:lnTo>
                    <a:pt x="226" y="473"/>
                  </a:lnTo>
                  <a:lnTo>
                    <a:pt x="244" y="473"/>
                  </a:lnTo>
                  <a:lnTo>
                    <a:pt x="244" y="473"/>
                  </a:lnTo>
                  <a:lnTo>
                    <a:pt x="263" y="473"/>
                  </a:lnTo>
                  <a:lnTo>
                    <a:pt x="281" y="470"/>
                  </a:lnTo>
                  <a:lnTo>
                    <a:pt x="298" y="466"/>
                  </a:lnTo>
                  <a:lnTo>
                    <a:pt x="314" y="460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2"/>
                  </a:lnTo>
                  <a:lnTo>
                    <a:pt x="371" y="419"/>
                  </a:lnTo>
                  <a:lnTo>
                    <a:pt x="371" y="419"/>
                  </a:lnTo>
                  <a:lnTo>
                    <a:pt x="382" y="405"/>
                  </a:lnTo>
                  <a:lnTo>
                    <a:pt x="392" y="389"/>
                  </a:lnTo>
                  <a:lnTo>
                    <a:pt x="401" y="373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19" y="291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19" y="236"/>
                  </a:lnTo>
                  <a:lnTo>
                    <a:pt x="415" y="207"/>
                  </a:lnTo>
                  <a:lnTo>
                    <a:pt x="408" y="181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7" y="134"/>
                  </a:lnTo>
                  <a:lnTo>
                    <a:pt x="381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7" y="99"/>
                  </a:lnTo>
                  <a:lnTo>
                    <a:pt x="346" y="91"/>
                  </a:lnTo>
                  <a:lnTo>
                    <a:pt x="337" y="85"/>
                  </a:lnTo>
                  <a:lnTo>
                    <a:pt x="337" y="85"/>
                  </a:lnTo>
                  <a:lnTo>
                    <a:pt x="327" y="78"/>
                  </a:lnTo>
                  <a:lnTo>
                    <a:pt x="316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3"/>
                  </a:lnTo>
                  <a:lnTo>
                    <a:pt x="271" y="60"/>
                  </a:lnTo>
                  <a:lnTo>
                    <a:pt x="258" y="59"/>
                  </a:lnTo>
                  <a:lnTo>
                    <a:pt x="245" y="59"/>
                  </a:lnTo>
                  <a:lnTo>
                    <a:pt x="245" y="59"/>
                  </a:lnTo>
                  <a:lnTo>
                    <a:pt x="227" y="59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9" y="86"/>
                  </a:lnTo>
                  <a:lnTo>
                    <a:pt x="135" y="96"/>
                  </a:lnTo>
                  <a:lnTo>
                    <a:pt x="121" y="108"/>
                  </a:lnTo>
                  <a:lnTo>
                    <a:pt x="121" y="108"/>
                  </a:lnTo>
                  <a:lnTo>
                    <a:pt x="110" y="122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6" y="196"/>
                  </a:lnTo>
                  <a:lnTo>
                    <a:pt x="73" y="220"/>
                  </a:lnTo>
                  <a:lnTo>
                    <a:pt x="70" y="246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5" name="Freeform 586"/>
            <p:cNvSpPr>
              <a:spLocks/>
            </p:cNvSpPr>
            <p:nvPr/>
          </p:nvSpPr>
          <p:spPr bwMode="auto">
            <a:xfrm>
              <a:off x="909638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6 w 404"/>
                <a:gd name="T17" fmla="*/ 110 h 513"/>
                <a:gd name="T18" fmla="*/ 66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6" y="110"/>
                  </a:lnTo>
                  <a:lnTo>
                    <a:pt x="66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6" name="Freeform 587"/>
            <p:cNvSpPr>
              <a:spLocks/>
            </p:cNvSpPr>
            <p:nvPr/>
          </p:nvSpPr>
          <p:spPr bwMode="auto">
            <a:xfrm>
              <a:off x="1312863" y="1731963"/>
              <a:ext cx="274638" cy="407988"/>
            </a:xfrm>
            <a:custGeom>
              <a:avLst/>
              <a:gdLst>
                <a:gd name="T0" fmla="*/ 0 w 347"/>
                <a:gd name="T1" fmla="*/ 513 h 513"/>
                <a:gd name="T2" fmla="*/ 0 w 347"/>
                <a:gd name="T3" fmla="*/ 0 h 513"/>
                <a:gd name="T4" fmla="*/ 347 w 347"/>
                <a:gd name="T5" fmla="*/ 0 h 513"/>
                <a:gd name="T6" fmla="*/ 347 w 347"/>
                <a:gd name="T7" fmla="*/ 60 h 513"/>
                <a:gd name="T8" fmla="*/ 69 w 347"/>
                <a:gd name="T9" fmla="*/ 60 h 513"/>
                <a:gd name="T10" fmla="*/ 69 w 347"/>
                <a:gd name="T11" fmla="*/ 220 h 513"/>
                <a:gd name="T12" fmla="*/ 309 w 347"/>
                <a:gd name="T13" fmla="*/ 220 h 513"/>
                <a:gd name="T14" fmla="*/ 309 w 347"/>
                <a:gd name="T15" fmla="*/ 280 h 513"/>
                <a:gd name="T16" fmla="*/ 69 w 347"/>
                <a:gd name="T17" fmla="*/ 280 h 513"/>
                <a:gd name="T18" fmla="*/ 69 w 347"/>
                <a:gd name="T19" fmla="*/ 513 h 513"/>
                <a:gd name="T20" fmla="*/ 0 w 347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513">
                  <a:moveTo>
                    <a:pt x="0" y="513"/>
                  </a:moveTo>
                  <a:lnTo>
                    <a:pt x="0" y="0"/>
                  </a:lnTo>
                  <a:lnTo>
                    <a:pt x="347" y="0"/>
                  </a:lnTo>
                  <a:lnTo>
                    <a:pt x="347" y="60"/>
                  </a:lnTo>
                  <a:lnTo>
                    <a:pt x="69" y="60"/>
                  </a:lnTo>
                  <a:lnTo>
                    <a:pt x="69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9" y="280"/>
                  </a:lnTo>
                  <a:lnTo>
                    <a:pt x="69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7" name="Rectangle 588"/>
            <p:cNvSpPr>
              <a:spLocks noChangeArrowheads="1"/>
            </p:cNvSpPr>
            <p:nvPr/>
          </p:nvSpPr>
          <p:spPr bwMode="auto">
            <a:xfrm>
              <a:off x="164147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8" name="Freeform 589"/>
            <p:cNvSpPr>
              <a:spLocks noEditPoints="1"/>
            </p:cNvSpPr>
            <p:nvPr/>
          </p:nvSpPr>
          <p:spPr bwMode="auto">
            <a:xfrm>
              <a:off x="1778000" y="1731963"/>
              <a:ext cx="336550" cy="407988"/>
            </a:xfrm>
            <a:custGeom>
              <a:avLst/>
              <a:gdLst>
                <a:gd name="T0" fmla="*/ 0 w 423"/>
                <a:gd name="T1" fmla="*/ 0 h 513"/>
                <a:gd name="T2" fmla="*/ 176 w 423"/>
                <a:gd name="T3" fmla="*/ 0 h 513"/>
                <a:gd name="T4" fmla="*/ 229 w 423"/>
                <a:gd name="T5" fmla="*/ 3 h 513"/>
                <a:gd name="T6" fmla="*/ 267 w 423"/>
                <a:gd name="T7" fmla="*/ 8 h 513"/>
                <a:gd name="T8" fmla="*/ 289 w 423"/>
                <a:gd name="T9" fmla="*/ 14 h 513"/>
                <a:gd name="T10" fmla="*/ 326 w 423"/>
                <a:gd name="T11" fmla="*/ 32 h 513"/>
                <a:gd name="T12" fmla="*/ 343 w 423"/>
                <a:gd name="T13" fmla="*/ 45 h 513"/>
                <a:gd name="T14" fmla="*/ 362 w 423"/>
                <a:gd name="T15" fmla="*/ 63 h 513"/>
                <a:gd name="T16" fmla="*/ 379 w 423"/>
                <a:gd name="T17" fmla="*/ 83 h 513"/>
                <a:gd name="T18" fmla="*/ 393 w 423"/>
                <a:gd name="T19" fmla="*/ 106 h 513"/>
                <a:gd name="T20" fmla="*/ 404 w 423"/>
                <a:gd name="T21" fmla="*/ 132 h 513"/>
                <a:gd name="T22" fmla="*/ 412 w 423"/>
                <a:gd name="T23" fmla="*/ 160 h 513"/>
                <a:gd name="T24" fmla="*/ 422 w 423"/>
                <a:gd name="T25" fmla="*/ 220 h 513"/>
                <a:gd name="T26" fmla="*/ 423 w 423"/>
                <a:gd name="T27" fmla="*/ 254 h 513"/>
                <a:gd name="T28" fmla="*/ 421 w 423"/>
                <a:gd name="T29" fmla="*/ 309 h 513"/>
                <a:gd name="T30" fmla="*/ 411 w 423"/>
                <a:gd name="T31" fmla="*/ 357 h 513"/>
                <a:gd name="T32" fmla="*/ 403 w 423"/>
                <a:gd name="T33" fmla="*/ 379 h 513"/>
                <a:gd name="T34" fmla="*/ 385 w 423"/>
                <a:gd name="T35" fmla="*/ 416 h 513"/>
                <a:gd name="T36" fmla="*/ 375 w 423"/>
                <a:gd name="T37" fmla="*/ 433 h 513"/>
                <a:gd name="T38" fmla="*/ 353 w 423"/>
                <a:gd name="T39" fmla="*/ 458 h 513"/>
                <a:gd name="T40" fmla="*/ 329 w 423"/>
                <a:gd name="T41" fmla="*/ 479 h 513"/>
                <a:gd name="T42" fmla="*/ 315 w 423"/>
                <a:gd name="T43" fmla="*/ 487 h 513"/>
                <a:gd name="T44" fmla="*/ 284 w 423"/>
                <a:gd name="T45" fmla="*/ 499 h 513"/>
                <a:gd name="T46" fmla="*/ 267 w 423"/>
                <a:gd name="T47" fmla="*/ 505 h 513"/>
                <a:gd name="T48" fmla="*/ 229 w 423"/>
                <a:gd name="T49" fmla="*/ 511 h 513"/>
                <a:gd name="T50" fmla="*/ 185 w 423"/>
                <a:gd name="T51" fmla="*/ 513 h 513"/>
                <a:gd name="T52" fmla="*/ 68 w 423"/>
                <a:gd name="T53" fmla="*/ 453 h 513"/>
                <a:gd name="T54" fmla="*/ 178 w 423"/>
                <a:gd name="T55" fmla="*/ 453 h 513"/>
                <a:gd name="T56" fmla="*/ 223 w 423"/>
                <a:gd name="T57" fmla="*/ 451 h 513"/>
                <a:gd name="T58" fmla="*/ 257 w 423"/>
                <a:gd name="T59" fmla="*/ 443 h 513"/>
                <a:gd name="T60" fmla="*/ 270 w 423"/>
                <a:gd name="T61" fmla="*/ 438 h 513"/>
                <a:gd name="T62" fmla="*/ 293 w 423"/>
                <a:gd name="T63" fmla="*/ 425 h 513"/>
                <a:gd name="T64" fmla="*/ 303 w 423"/>
                <a:gd name="T65" fmla="*/ 417 h 513"/>
                <a:gd name="T66" fmla="*/ 324 w 423"/>
                <a:gd name="T67" fmla="*/ 388 h 513"/>
                <a:gd name="T68" fmla="*/ 340 w 423"/>
                <a:gd name="T69" fmla="*/ 352 h 513"/>
                <a:gd name="T70" fmla="*/ 347 w 423"/>
                <a:gd name="T71" fmla="*/ 330 h 513"/>
                <a:gd name="T72" fmla="*/ 353 w 423"/>
                <a:gd name="T73" fmla="*/ 280 h 513"/>
                <a:gd name="T74" fmla="*/ 354 w 423"/>
                <a:gd name="T75" fmla="*/ 254 h 513"/>
                <a:gd name="T76" fmla="*/ 352 w 423"/>
                <a:gd name="T77" fmla="*/ 215 h 513"/>
                <a:gd name="T78" fmla="*/ 347 w 423"/>
                <a:gd name="T79" fmla="*/ 182 h 513"/>
                <a:gd name="T80" fmla="*/ 339 w 423"/>
                <a:gd name="T81" fmla="*/ 154 h 513"/>
                <a:gd name="T82" fmla="*/ 327 w 423"/>
                <a:gd name="T83" fmla="*/ 129 h 513"/>
                <a:gd name="T84" fmla="*/ 321 w 423"/>
                <a:gd name="T85" fmla="*/ 119 h 513"/>
                <a:gd name="T86" fmla="*/ 306 w 423"/>
                <a:gd name="T87" fmla="*/ 101 h 513"/>
                <a:gd name="T88" fmla="*/ 290 w 423"/>
                <a:gd name="T89" fmla="*/ 86 h 513"/>
                <a:gd name="T90" fmla="*/ 272 w 423"/>
                <a:gd name="T91" fmla="*/ 76 h 513"/>
                <a:gd name="T92" fmla="*/ 263 w 423"/>
                <a:gd name="T93" fmla="*/ 72 h 513"/>
                <a:gd name="T94" fmla="*/ 228 w 423"/>
                <a:gd name="T95" fmla="*/ 64 h 513"/>
                <a:gd name="T96" fmla="*/ 175 w 423"/>
                <a:gd name="T97" fmla="*/ 60 h 513"/>
                <a:gd name="T98" fmla="*/ 68 w 423"/>
                <a:gd name="T99" fmla="*/ 45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23" h="513">
                  <a:moveTo>
                    <a:pt x="0" y="513"/>
                  </a:moveTo>
                  <a:lnTo>
                    <a:pt x="0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205" y="1"/>
                  </a:lnTo>
                  <a:lnTo>
                    <a:pt x="229" y="3"/>
                  </a:lnTo>
                  <a:lnTo>
                    <a:pt x="251" y="4"/>
                  </a:lnTo>
                  <a:lnTo>
                    <a:pt x="267" y="8"/>
                  </a:lnTo>
                  <a:lnTo>
                    <a:pt x="267" y="8"/>
                  </a:lnTo>
                  <a:lnTo>
                    <a:pt x="289" y="14"/>
                  </a:lnTo>
                  <a:lnTo>
                    <a:pt x="308" y="22"/>
                  </a:lnTo>
                  <a:lnTo>
                    <a:pt x="326" y="32"/>
                  </a:lnTo>
                  <a:lnTo>
                    <a:pt x="343" y="45"/>
                  </a:lnTo>
                  <a:lnTo>
                    <a:pt x="343" y="45"/>
                  </a:lnTo>
                  <a:lnTo>
                    <a:pt x="353" y="54"/>
                  </a:lnTo>
                  <a:lnTo>
                    <a:pt x="362" y="63"/>
                  </a:lnTo>
                  <a:lnTo>
                    <a:pt x="371" y="73"/>
                  </a:lnTo>
                  <a:lnTo>
                    <a:pt x="379" y="83"/>
                  </a:lnTo>
                  <a:lnTo>
                    <a:pt x="386" y="95"/>
                  </a:lnTo>
                  <a:lnTo>
                    <a:pt x="393" y="106"/>
                  </a:lnTo>
                  <a:lnTo>
                    <a:pt x="398" y="119"/>
                  </a:lnTo>
                  <a:lnTo>
                    <a:pt x="404" y="132"/>
                  </a:lnTo>
                  <a:lnTo>
                    <a:pt x="404" y="132"/>
                  </a:lnTo>
                  <a:lnTo>
                    <a:pt x="412" y="160"/>
                  </a:lnTo>
                  <a:lnTo>
                    <a:pt x="418" y="189"/>
                  </a:lnTo>
                  <a:lnTo>
                    <a:pt x="422" y="220"/>
                  </a:lnTo>
                  <a:lnTo>
                    <a:pt x="423" y="254"/>
                  </a:lnTo>
                  <a:lnTo>
                    <a:pt x="423" y="254"/>
                  </a:lnTo>
                  <a:lnTo>
                    <a:pt x="423" y="283"/>
                  </a:lnTo>
                  <a:lnTo>
                    <a:pt x="421" y="309"/>
                  </a:lnTo>
                  <a:lnTo>
                    <a:pt x="416" y="334"/>
                  </a:lnTo>
                  <a:lnTo>
                    <a:pt x="411" y="357"/>
                  </a:lnTo>
                  <a:lnTo>
                    <a:pt x="411" y="357"/>
                  </a:lnTo>
                  <a:lnTo>
                    <a:pt x="403" y="379"/>
                  </a:lnTo>
                  <a:lnTo>
                    <a:pt x="394" y="400"/>
                  </a:lnTo>
                  <a:lnTo>
                    <a:pt x="385" y="416"/>
                  </a:lnTo>
                  <a:lnTo>
                    <a:pt x="375" y="433"/>
                  </a:lnTo>
                  <a:lnTo>
                    <a:pt x="375" y="433"/>
                  </a:lnTo>
                  <a:lnTo>
                    <a:pt x="364" y="447"/>
                  </a:lnTo>
                  <a:lnTo>
                    <a:pt x="353" y="458"/>
                  </a:lnTo>
                  <a:lnTo>
                    <a:pt x="341" y="470"/>
                  </a:lnTo>
                  <a:lnTo>
                    <a:pt x="329" y="479"/>
                  </a:lnTo>
                  <a:lnTo>
                    <a:pt x="329" y="479"/>
                  </a:lnTo>
                  <a:lnTo>
                    <a:pt x="315" y="487"/>
                  </a:lnTo>
                  <a:lnTo>
                    <a:pt x="301" y="494"/>
                  </a:lnTo>
                  <a:lnTo>
                    <a:pt x="284" y="499"/>
                  </a:lnTo>
                  <a:lnTo>
                    <a:pt x="267" y="505"/>
                  </a:lnTo>
                  <a:lnTo>
                    <a:pt x="267" y="505"/>
                  </a:lnTo>
                  <a:lnTo>
                    <a:pt x="248" y="508"/>
                  </a:lnTo>
                  <a:lnTo>
                    <a:pt x="229" y="511"/>
                  </a:lnTo>
                  <a:lnTo>
                    <a:pt x="207" y="513"/>
                  </a:lnTo>
                  <a:lnTo>
                    <a:pt x="185" y="513"/>
                  </a:lnTo>
                  <a:lnTo>
                    <a:pt x="0" y="513"/>
                  </a:lnTo>
                  <a:close/>
                  <a:moveTo>
                    <a:pt x="68" y="453"/>
                  </a:moveTo>
                  <a:lnTo>
                    <a:pt x="178" y="453"/>
                  </a:lnTo>
                  <a:lnTo>
                    <a:pt x="178" y="453"/>
                  </a:lnTo>
                  <a:lnTo>
                    <a:pt x="201" y="452"/>
                  </a:lnTo>
                  <a:lnTo>
                    <a:pt x="223" y="451"/>
                  </a:lnTo>
                  <a:lnTo>
                    <a:pt x="240" y="448"/>
                  </a:lnTo>
                  <a:lnTo>
                    <a:pt x="257" y="443"/>
                  </a:lnTo>
                  <a:lnTo>
                    <a:pt x="257" y="443"/>
                  </a:lnTo>
                  <a:lnTo>
                    <a:pt x="270" y="438"/>
                  </a:lnTo>
                  <a:lnTo>
                    <a:pt x="283" y="432"/>
                  </a:lnTo>
                  <a:lnTo>
                    <a:pt x="293" y="425"/>
                  </a:lnTo>
                  <a:lnTo>
                    <a:pt x="303" y="417"/>
                  </a:lnTo>
                  <a:lnTo>
                    <a:pt x="303" y="417"/>
                  </a:lnTo>
                  <a:lnTo>
                    <a:pt x="315" y="403"/>
                  </a:lnTo>
                  <a:lnTo>
                    <a:pt x="324" y="388"/>
                  </a:lnTo>
                  <a:lnTo>
                    <a:pt x="333" y="371"/>
                  </a:lnTo>
                  <a:lnTo>
                    <a:pt x="340" y="352"/>
                  </a:lnTo>
                  <a:lnTo>
                    <a:pt x="340" y="352"/>
                  </a:lnTo>
                  <a:lnTo>
                    <a:pt x="347" y="330"/>
                  </a:lnTo>
                  <a:lnTo>
                    <a:pt x="350" y="307"/>
                  </a:lnTo>
                  <a:lnTo>
                    <a:pt x="353" y="280"/>
                  </a:lnTo>
                  <a:lnTo>
                    <a:pt x="354" y="254"/>
                  </a:lnTo>
                  <a:lnTo>
                    <a:pt x="354" y="254"/>
                  </a:lnTo>
                  <a:lnTo>
                    <a:pt x="353" y="233"/>
                  </a:lnTo>
                  <a:lnTo>
                    <a:pt x="352" y="215"/>
                  </a:lnTo>
                  <a:lnTo>
                    <a:pt x="350" y="198"/>
                  </a:lnTo>
                  <a:lnTo>
                    <a:pt x="347" y="182"/>
                  </a:lnTo>
                  <a:lnTo>
                    <a:pt x="344" y="166"/>
                  </a:lnTo>
                  <a:lnTo>
                    <a:pt x="339" y="154"/>
                  </a:lnTo>
                  <a:lnTo>
                    <a:pt x="334" y="141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1" y="119"/>
                  </a:lnTo>
                  <a:lnTo>
                    <a:pt x="313" y="109"/>
                  </a:lnTo>
                  <a:lnTo>
                    <a:pt x="306" y="101"/>
                  </a:lnTo>
                  <a:lnTo>
                    <a:pt x="298" y="93"/>
                  </a:lnTo>
                  <a:lnTo>
                    <a:pt x="290" y="86"/>
                  </a:lnTo>
                  <a:lnTo>
                    <a:pt x="281" y="81"/>
                  </a:lnTo>
                  <a:lnTo>
                    <a:pt x="272" y="76"/>
                  </a:lnTo>
                  <a:lnTo>
                    <a:pt x="263" y="72"/>
                  </a:lnTo>
                  <a:lnTo>
                    <a:pt x="263" y="72"/>
                  </a:lnTo>
                  <a:lnTo>
                    <a:pt x="248" y="67"/>
                  </a:lnTo>
                  <a:lnTo>
                    <a:pt x="228" y="64"/>
                  </a:lnTo>
                  <a:lnTo>
                    <a:pt x="203" y="61"/>
                  </a:lnTo>
                  <a:lnTo>
                    <a:pt x="175" y="60"/>
                  </a:lnTo>
                  <a:lnTo>
                    <a:pt x="68" y="60"/>
                  </a:lnTo>
                  <a:lnTo>
                    <a:pt x="68" y="4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9" name="Freeform 590"/>
            <p:cNvSpPr>
              <a:spLocks/>
            </p:cNvSpPr>
            <p:nvPr/>
          </p:nvSpPr>
          <p:spPr bwMode="auto">
            <a:xfrm>
              <a:off x="2179638" y="1731963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1 w 383"/>
                <a:gd name="T5" fmla="*/ 0 h 513"/>
                <a:gd name="T6" fmla="*/ 371 w 383"/>
                <a:gd name="T7" fmla="*/ 60 h 513"/>
                <a:gd name="T8" fmla="*/ 68 w 383"/>
                <a:gd name="T9" fmla="*/ 60 h 513"/>
                <a:gd name="T10" fmla="*/ 68 w 383"/>
                <a:gd name="T11" fmla="*/ 218 h 513"/>
                <a:gd name="T12" fmla="*/ 352 w 383"/>
                <a:gd name="T13" fmla="*/ 218 h 513"/>
                <a:gd name="T14" fmla="*/ 352 w 383"/>
                <a:gd name="T15" fmla="*/ 278 h 513"/>
                <a:gd name="T16" fmla="*/ 68 w 383"/>
                <a:gd name="T17" fmla="*/ 278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8"/>
                  </a:lnTo>
                  <a:lnTo>
                    <a:pt x="352" y="218"/>
                  </a:lnTo>
                  <a:lnTo>
                    <a:pt x="352" y="278"/>
                  </a:lnTo>
                  <a:lnTo>
                    <a:pt x="68" y="278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0" name="Freeform 591"/>
            <p:cNvSpPr>
              <a:spLocks/>
            </p:cNvSpPr>
            <p:nvPr/>
          </p:nvSpPr>
          <p:spPr bwMode="auto">
            <a:xfrm>
              <a:off x="2536825" y="1731963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8 w 404"/>
                <a:gd name="T7" fmla="*/ 403 h 513"/>
                <a:gd name="T8" fmla="*/ 338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3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8" y="403"/>
                  </a:lnTo>
                  <a:lnTo>
                    <a:pt x="338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3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1" name="Freeform 592"/>
            <p:cNvSpPr>
              <a:spLocks/>
            </p:cNvSpPr>
            <p:nvPr/>
          </p:nvSpPr>
          <p:spPr bwMode="auto">
            <a:xfrm>
              <a:off x="2901950" y="1731963"/>
              <a:ext cx="323850" cy="407988"/>
            </a:xfrm>
            <a:custGeom>
              <a:avLst/>
              <a:gdLst>
                <a:gd name="T0" fmla="*/ 170 w 407"/>
                <a:gd name="T1" fmla="*/ 513 h 513"/>
                <a:gd name="T2" fmla="*/ 170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8 w 407"/>
                <a:gd name="T13" fmla="*/ 60 h 513"/>
                <a:gd name="T14" fmla="*/ 238 w 407"/>
                <a:gd name="T15" fmla="*/ 513 h 513"/>
                <a:gd name="T16" fmla="*/ 170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70" y="513"/>
                  </a:moveTo>
                  <a:lnTo>
                    <a:pt x="17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8" y="60"/>
                  </a:lnTo>
                  <a:lnTo>
                    <a:pt x="238" y="513"/>
                  </a:lnTo>
                  <a:lnTo>
                    <a:pt x="17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2" name="Rectangle 593"/>
            <p:cNvSpPr>
              <a:spLocks noChangeArrowheads="1"/>
            </p:cNvSpPr>
            <p:nvPr/>
          </p:nvSpPr>
          <p:spPr bwMode="auto">
            <a:xfrm>
              <a:off x="3273425" y="1731963"/>
              <a:ext cx="53975" cy="4079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3" name="Freeform 594"/>
            <p:cNvSpPr>
              <a:spLocks noEditPoints="1"/>
            </p:cNvSpPr>
            <p:nvPr/>
          </p:nvSpPr>
          <p:spPr bwMode="auto">
            <a:xfrm>
              <a:off x="3367088" y="1731963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1 w 479"/>
                <a:gd name="T9" fmla="*/ 513 h 513"/>
                <a:gd name="T10" fmla="*/ 342 w 479"/>
                <a:gd name="T11" fmla="*/ 359 h 513"/>
                <a:gd name="T12" fmla="*/ 128 w 479"/>
                <a:gd name="T13" fmla="*/ 359 h 513"/>
                <a:gd name="T14" fmla="*/ 71 w 479"/>
                <a:gd name="T15" fmla="*/ 513 h 513"/>
                <a:gd name="T16" fmla="*/ 0 w 479"/>
                <a:gd name="T17" fmla="*/ 513 h 513"/>
                <a:gd name="T18" fmla="*/ 147 w 479"/>
                <a:gd name="T19" fmla="*/ 302 h 513"/>
                <a:gd name="T20" fmla="*/ 321 w 479"/>
                <a:gd name="T21" fmla="*/ 302 h 513"/>
                <a:gd name="T22" fmla="*/ 267 w 479"/>
                <a:gd name="T23" fmla="*/ 160 h 513"/>
                <a:gd name="T24" fmla="*/ 267 w 479"/>
                <a:gd name="T25" fmla="*/ 160 h 513"/>
                <a:gd name="T26" fmla="*/ 247 w 479"/>
                <a:gd name="T27" fmla="*/ 101 h 513"/>
                <a:gd name="T28" fmla="*/ 231 w 479"/>
                <a:gd name="T29" fmla="*/ 54 h 513"/>
                <a:gd name="T30" fmla="*/ 231 w 479"/>
                <a:gd name="T31" fmla="*/ 54 h 513"/>
                <a:gd name="T32" fmla="*/ 226 w 479"/>
                <a:gd name="T33" fmla="*/ 79 h 513"/>
                <a:gd name="T34" fmla="*/ 220 w 479"/>
                <a:gd name="T35" fmla="*/ 104 h 513"/>
                <a:gd name="T36" fmla="*/ 212 w 479"/>
                <a:gd name="T37" fmla="*/ 128 h 513"/>
                <a:gd name="T38" fmla="*/ 203 w 479"/>
                <a:gd name="T39" fmla="*/ 152 h 513"/>
                <a:gd name="T40" fmla="*/ 147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1" y="513"/>
                  </a:lnTo>
                  <a:lnTo>
                    <a:pt x="342" y="359"/>
                  </a:lnTo>
                  <a:lnTo>
                    <a:pt x="128" y="359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7" y="302"/>
                  </a:moveTo>
                  <a:lnTo>
                    <a:pt x="321" y="302"/>
                  </a:lnTo>
                  <a:lnTo>
                    <a:pt x="267" y="160"/>
                  </a:lnTo>
                  <a:lnTo>
                    <a:pt x="267" y="160"/>
                  </a:lnTo>
                  <a:lnTo>
                    <a:pt x="247" y="101"/>
                  </a:lnTo>
                  <a:lnTo>
                    <a:pt x="231" y="54"/>
                  </a:lnTo>
                  <a:lnTo>
                    <a:pt x="231" y="54"/>
                  </a:lnTo>
                  <a:lnTo>
                    <a:pt x="226" y="79"/>
                  </a:lnTo>
                  <a:lnTo>
                    <a:pt x="220" y="104"/>
                  </a:lnTo>
                  <a:lnTo>
                    <a:pt x="212" y="128"/>
                  </a:lnTo>
                  <a:lnTo>
                    <a:pt x="203" y="152"/>
                  </a:lnTo>
                  <a:lnTo>
                    <a:pt x="147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4" name="Freeform 595"/>
            <p:cNvSpPr>
              <a:spLocks/>
            </p:cNvSpPr>
            <p:nvPr/>
          </p:nvSpPr>
          <p:spPr bwMode="auto">
            <a:xfrm>
              <a:off x="3784600" y="1731963"/>
              <a:ext cx="254000" cy="407988"/>
            </a:xfrm>
            <a:custGeom>
              <a:avLst/>
              <a:gdLst>
                <a:gd name="T0" fmla="*/ 0 w 320"/>
                <a:gd name="T1" fmla="*/ 513 h 513"/>
                <a:gd name="T2" fmla="*/ 0 w 320"/>
                <a:gd name="T3" fmla="*/ 0 h 513"/>
                <a:gd name="T4" fmla="*/ 68 w 320"/>
                <a:gd name="T5" fmla="*/ 0 h 513"/>
                <a:gd name="T6" fmla="*/ 68 w 320"/>
                <a:gd name="T7" fmla="*/ 453 h 513"/>
                <a:gd name="T8" fmla="*/ 320 w 320"/>
                <a:gd name="T9" fmla="*/ 453 h 513"/>
                <a:gd name="T10" fmla="*/ 320 w 320"/>
                <a:gd name="T11" fmla="*/ 513 h 513"/>
                <a:gd name="T12" fmla="*/ 0 w 320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0" y="453"/>
                  </a:lnTo>
                  <a:lnTo>
                    <a:pt x="320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grpSp>
        <p:nvGrpSpPr>
          <p:cNvPr id="95" name="Groupe 94"/>
          <p:cNvGrpSpPr/>
          <p:nvPr/>
        </p:nvGrpSpPr>
        <p:grpSpPr>
          <a:xfrm>
            <a:off x="1971026" y="9956403"/>
            <a:ext cx="1241869" cy="62315"/>
            <a:chOff x="79375" y="2408238"/>
            <a:chExt cx="9128126" cy="422276"/>
          </a:xfrm>
        </p:grpSpPr>
        <p:sp>
          <p:nvSpPr>
            <p:cNvPr id="96" name="Freeform 596"/>
            <p:cNvSpPr>
              <a:spLocks noEditPoints="1"/>
            </p:cNvSpPr>
            <p:nvPr/>
          </p:nvSpPr>
          <p:spPr bwMode="auto">
            <a:xfrm>
              <a:off x="79375" y="2416176"/>
              <a:ext cx="309563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7 w 392"/>
                <a:gd name="T5" fmla="*/ 2 h 513"/>
                <a:gd name="T6" fmla="*/ 271 w 392"/>
                <a:gd name="T7" fmla="*/ 5 h 513"/>
                <a:gd name="T8" fmla="*/ 307 w 392"/>
                <a:gd name="T9" fmla="*/ 14 h 513"/>
                <a:gd name="T10" fmla="*/ 335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2 w 392"/>
                <a:gd name="T23" fmla="*/ 165 h 513"/>
                <a:gd name="T24" fmla="*/ 386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51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1 w 392"/>
                <a:gd name="T45" fmla="*/ 244 h 513"/>
                <a:gd name="T46" fmla="*/ 232 w 392"/>
                <a:gd name="T47" fmla="*/ 243 h 513"/>
                <a:gd name="T48" fmla="*/ 257 w 392"/>
                <a:gd name="T49" fmla="*/ 238 h 513"/>
                <a:gd name="T50" fmla="*/ 278 w 392"/>
                <a:gd name="T51" fmla="*/ 230 h 513"/>
                <a:gd name="T52" fmla="*/ 294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6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9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90" y="8"/>
                  </a:lnTo>
                  <a:lnTo>
                    <a:pt x="307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2" y="165"/>
                  </a:lnTo>
                  <a:lnTo>
                    <a:pt x="389" y="180"/>
                  </a:lnTo>
                  <a:lnTo>
                    <a:pt x="386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60" y="248"/>
                  </a:lnTo>
                  <a:lnTo>
                    <a:pt x="351" y="259"/>
                  </a:lnTo>
                  <a:lnTo>
                    <a:pt x="351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7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7" name="Freeform 597"/>
            <p:cNvSpPr>
              <a:spLocks noEditPoints="1"/>
            </p:cNvSpPr>
            <p:nvPr/>
          </p:nvSpPr>
          <p:spPr bwMode="auto">
            <a:xfrm>
              <a:off x="439738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8 w 452"/>
                <a:gd name="T3" fmla="*/ 0 h 513"/>
                <a:gd name="T4" fmla="*/ 288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7 w 452"/>
                <a:gd name="T11" fmla="*/ 26 h 513"/>
                <a:gd name="T12" fmla="*/ 371 w 452"/>
                <a:gd name="T13" fmla="*/ 39 h 513"/>
                <a:gd name="T14" fmla="*/ 389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8 w 452"/>
                <a:gd name="T23" fmla="*/ 166 h 513"/>
                <a:gd name="T24" fmla="*/ 402 w 452"/>
                <a:gd name="T25" fmla="*/ 190 h 513"/>
                <a:gd name="T26" fmla="*/ 390 w 452"/>
                <a:gd name="T27" fmla="*/ 212 h 513"/>
                <a:gd name="T28" fmla="*/ 375 w 452"/>
                <a:gd name="T29" fmla="*/ 231 h 513"/>
                <a:gd name="T30" fmla="*/ 365 w 452"/>
                <a:gd name="T31" fmla="*/ 240 h 513"/>
                <a:gd name="T32" fmla="*/ 343 w 452"/>
                <a:gd name="T33" fmla="*/ 256 h 513"/>
                <a:gd name="T34" fmla="*/ 316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8 w 452"/>
                <a:gd name="T41" fmla="*/ 299 h 513"/>
                <a:gd name="T42" fmla="*/ 307 w 452"/>
                <a:gd name="T43" fmla="*/ 306 h 513"/>
                <a:gd name="T44" fmla="*/ 335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1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3 w 452"/>
                <a:gd name="T73" fmla="*/ 221 h 513"/>
                <a:gd name="T74" fmla="*/ 287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3 w 452"/>
                <a:gd name="T81" fmla="*/ 175 h 513"/>
                <a:gd name="T82" fmla="*/ 339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4 w 452"/>
                <a:gd name="T89" fmla="*/ 107 h 513"/>
                <a:gd name="T90" fmla="*/ 325 w 452"/>
                <a:gd name="T91" fmla="*/ 93 h 513"/>
                <a:gd name="T92" fmla="*/ 314 w 452"/>
                <a:gd name="T93" fmla="*/ 80 h 513"/>
                <a:gd name="T94" fmla="*/ 307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4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60" y="1"/>
                  </a:lnTo>
                  <a:lnTo>
                    <a:pt x="288" y="3"/>
                  </a:lnTo>
                  <a:lnTo>
                    <a:pt x="312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7" y="26"/>
                  </a:lnTo>
                  <a:lnTo>
                    <a:pt x="363" y="33"/>
                  </a:lnTo>
                  <a:lnTo>
                    <a:pt x="371" y="39"/>
                  </a:lnTo>
                  <a:lnTo>
                    <a:pt x="377" y="46"/>
                  </a:lnTo>
                  <a:lnTo>
                    <a:pt x="389" y="62"/>
                  </a:lnTo>
                  <a:lnTo>
                    <a:pt x="389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6" y="179"/>
                  </a:lnTo>
                  <a:lnTo>
                    <a:pt x="402" y="190"/>
                  </a:lnTo>
                  <a:lnTo>
                    <a:pt x="397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5" y="231"/>
                  </a:lnTo>
                  <a:lnTo>
                    <a:pt x="375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30" y="262"/>
                  </a:lnTo>
                  <a:lnTo>
                    <a:pt x="316" y="268"/>
                  </a:lnTo>
                  <a:lnTo>
                    <a:pt x="301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7" y="306"/>
                  </a:lnTo>
                  <a:lnTo>
                    <a:pt x="307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1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1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7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3" y="221"/>
                  </a:lnTo>
                  <a:lnTo>
                    <a:pt x="287" y="217"/>
                  </a:lnTo>
                  <a:lnTo>
                    <a:pt x="287" y="217"/>
                  </a:lnTo>
                  <a:lnTo>
                    <a:pt x="299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3" y="175"/>
                  </a:lnTo>
                  <a:lnTo>
                    <a:pt x="337" y="163"/>
                  </a:lnTo>
                  <a:lnTo>
                    <a:pt x="339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7" y="115"/>
                  </a:lnTo>
                  <a:lnTo>
                    <a:pt x="334" y="107"/>
                  </a:lnTo>
                  <a:lnTo>
                    <a:pt x="330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07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80" y="62"/>
                  </a:lnTo>
                  <a:lnTo>
                    <a:pt x="269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8" name="Freeform 598"/>
            <p:cNvSpPr>
              <a:spLocks noEditPoints="1"/>
            </p:cNvSpPr>
            <p:nvPr/>
          </p:nvSpPr>
          <p:spPr bwMode="auto">
            <a:xfrm>
              <a:off x="811213" y="2408238"/>
              <a:ext cx="388938" cy="422275"/>
            </a:xfrm>
            <a:custGeom>
              <a:avLst/>
              <a:gdLst>
                <a:gd name="T0" fmla="*/ 1 w 489"/>
                <a:gd name="T1" fmla="*/ 242 h 531"/>
                <a:gd name="T2" fmla="*/ 16 w 489"/>
                <a:gd name="T3" fmla="*/ 158 h 531"/>
                <a:gd name="T4" fmla="*/ 52 w 489"/>
                <a:gd name="T5" fmla="*/ 90 h 531"/>
                <a:gd name="T6" fmla="*/ 85 w 489"/>
                <a:gd name="T7" fmla="*/ 55 h 531"/>
                <a:gd name="T8" fmla="*/ 147 w 489"/>
                <a:gd name="T9" fmla="*/ 17 h 531"/>
                <a:gd name="T10" fmla="*/ 218 w 489"/>
                <a:gd name="T11" fmla="*/ 1 h 531"/>
                <a:gd name="T12" fmla="*/ 263 w 489"/>
                <a:gd name="T13" fmla="*/ 0 h 531"/>
                <a:gd name="T14" fmla="*/ 313 w 489"/>
                <a:gd name="T15" fmla="*/ 9 h 531"/>
                <a:gd name="T16" fmla="*/ 359 w 489"/>
                <a:gd name="T17" fmla="*/ 25 h 531"/>
                <a:gd name="T18" fmla="*/ 387 w 489"/>
                <a:gd name="T19" fmla="*/ 43 h 531"/>
                <a:gd name="T20" fmla="*/ 423 w 489"/>
                <a:gd name="T21" fmla="*/ 74 h 531"/>
                <a:gd name="T22" fmla="*/ 452 w 489"/>
                <a:gd name="T23" fmla="*/ 114 h 531"/>
                <a:gd name="T24" fmla="*/ 466 w 489"/>
                <a:gd name="T25" fmla="*/ 144 h 531"/>
                <a:gd name="T26" fmla="*/ 482 w 489"/>
                <a:gd name="T27" fmla="*/ 193 h 531"/>
                <a:gd name="T28" fmla="*/ 489 w 489"/>
                <a:gd name="T29" fmla="*/ 247 h 531"/>
                <a:gd name="T30" fmla="*/ 489 w 489"/>
                <a:gd name="T31" fmla="*/ 285 h 531"/>
                <a:gd name="T32" fmla="*/ 482 w 489"/>
                <a:gd name="T33" fmla="*/ 340 h 531"/>
                <a:gd name="T34" fmla="*/ 465 w 489"/>
                <a:gd name="T35" fmla="*/ 390 h 531"/>
                <a:gd name="T36" fmla="*/ 450 w 489"/>
                <a:gd name="T37" fmla="*/ 421 h 531"/>
                <a:gd name="T38" fmla="*/ 420 w 489"/>
                <a:gd name="T39" fmla="*/ 461 h 531"/>
                <a:gd name="T40" fmla="*/ 383 w 489"/>
                <a:gd name="T41" fmla="*/ 491 h 531"/>
                <a:gd name="T42" fmla="*/ 354 w 489"/>
                <a:gd name="T43" fmla="*/ 507 h 531"/>
                <a:gd name="T44" fmla="*/ 309 w 489"/>
                <a:gd name="T45" fmla="*/ 523 h 531"/>
                <a:gd name="T46" fmla="*/ 260 w 489"/>
                <a:gd name="T47" fmla="*/ 530 h 531"/>
                <a:gd name="T48" fmla="*/ 227 w 489"/>
                <a:gd name="T49" fmla="*/ 530 h 531"/>
                <a:gd name="T50" fmla="*/ 176 w 489"/>
                <a:gd name="T51" fmla="*/ 522 h 531"/>
                <a:gd name="T52" fmla="*/ 130 w 489"/>
                <a:gd name="T53" fmla="*/ 504 h 531"/>
                <a:gd name="T54" fmla="*/ 102 w 489"/>
                <a:gd name="T55" fmla="*/ 486 h 531"/>
                <a:gd name="T56" fmla="*/ 65 w 489"/>
                <a:gd name="T57" fmla="*/ 454 h 531"/>
                <a:gd name="T58" fmla="*/ 37 w 489"/>
                <a:gd name="T59" fmla="*/ 414 h 531"/>
                <a:gd name="T60" fmla="*/ 21 w 489"/>
                <a:gd name="T61" fmla="*/ 385 h 531"/>
                <a:gd name="T62" fmla="*/ 7 w 489"/>
                <a:gd name="T63" fmla="*/ 338 h 531"/>
                <a:gd name="T64" fmla="*/ 0 w 489"/>
                <a:gd name="T65" fmla="*/ 289 h 531"/>
                <a:gd name="T66" fmla="*/ 70 w 489"/>
                <a:gd name="T67" fmla="*/ 274 h 531"/>
                <a:gd name="T68" fmla="*/ 72 w 489"/>
                <a:gd name="T69" fmla="*/ 317 h 531"/>
                <a:gd name="T70" fmla="*/ 89 w 489"/>
                <a:gd name="T71" fmla="*/ 373 h 531"/>
                <a:gd name="T72" fmla="*/ 120 w 489"/>
                <a:gd name="T73" fmla="*/ 420 h 531"/>
                <a:gd name="T74" fmla="*/ 145 w 489"/>
                <a:gd name="T75" fmla="*/ 443 h 531"/>
                <a:gd name="T76" fmla="*/ 191 w 489"/>
                <a:gd name="T77" fmla="*/ 466 h 531"/>
                <a:gd name="T78" fmla="*/ 244 w 489"/>
                <a:gd name="T79" fmla="*/ 472 h 531"/>
                <a:gd name="T80" fmla="*/ 281 w 489"/>
                <a:gd name="T81" fmla="*/ 470 h 531"/>
                <a:gd name="T82" fmla="*/ 329 w 489"/>
                <a:gd name="T83" fmla="*/ 452 h 531"/>
                <a:gd name="T84" fmla="*/ 370 w 489"/>
                <a:gd name="T85" fmla="*/ 418 h 531"/>
                <a:gd name="T86" fmla="*/ 392 w 489"/>
                <a:gd name="T87" fmla="*/ 389 h 531"/>
                <a:gd name="T88" fmla="*/ 413 w 489"/>
                <a:gd name="T89" fmla="*/ 334 h 531"/>
                <a:gd name="T90" fmla="*/ 420 w 489"/>
                <a:gd name="T91" fmla="*/ 266 h 531"/>
                <a:gd name="T92" fmla="*/ 414 w 489"/>
                <a:gd name="T93" fmla="*/ 207 h 531"/>
                <a:gd name="T94" fmla="*/ 399 w 489"/>
                <a:gd name="T95" fmla="*/ 156 h 531"/>
                <a:gd name="T96" fmla="*/ 387 w 489"/>
                <a:gd name="T97" fmla="*/ 134 h 531"/>
                <a:gd name="T98" fmla="*/ 364 w 489"/>
                <a:gd name="T99" fmla="*/ 106 h 531"/>
                <a:gd name="T100" fmla="*/ 337 w 489"/>
                <a:gd name="T101" fmla="*/ 84 h 531"/>
                <a:gd name="T102" fmla="*/ 315 w 489"/>
                <a:gd name="T103" fmla="*/ 73 h 531"/>
                <a:gd name="T104" fmla="*/ 282 w 489"/>
                <a:gd name="T105" fmla="*/ 62 h 531"/>
                <a:gd name="T106" fmla="*/ 245 w 489"/>
                <a:gd name="T107" fmla="*/ 58 h 531"/>
                <a:gd name="T108" fmla="*/ 211 w 489"/>
                <a:gd name="T109" fmla="*/ 61 h 531"/>
                <a:gd name="T110" fmla="*/ 163 w 489"/>
                <a:gd name="T111" fmla="*/ 78 h 531"/>
                <a:gd name="T112" fmla="*/ 121 w 489"/>
                <a:gd name="T113" fmla="*/ 107 h 531"/>
                <a:gd name="T114" fmla="*/ 98 w 489"/>
                <a:gd name="T115" fmla="*/ 137 h 531"/>
                <a:gd name="T116" fmla="*/ 76 w 489"/>
                <a:gd name="T117" fmla="*/ 195 h 531"/>
                <a:gd name="T118" fmla="*/ 70 w 489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9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3" y="212"/>
                  </a:lnTo>
                  <a:lnTo>
                    <a:pt x="8" y="184"/>
                  </a:lnTo>
                  <a:lnTo>
                    <a:pt x="16" y="158"/>
                  </a:lnTo>
                  <a:lnTo>
                    <a:pt x="26" y="134"/>
                  </a:lnTo>
                  <a:lnTo>
                    <a:pt x="38" y="111"/>
                  </a:lnTo>
                  <a:lnTo>
                    <a:pt x="52" y="90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85" y="55"/>
                  </a:lnTo>
                  <a:lnTo>
                    <a:pt x="104" y="41"/>
                  </a:lnTo>
                  <a:lnTo>
                    <a:pt x="125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3" y="5"/>
                  </a:lnTo>
                  <a:lnTo>
                    <a:pt x="218" y="1"/>
                  </a:lnTo>
                  <a:lnTo>
                    <a:pt x="245" y="0"/>
                  </a:lnTo>
                  <a:lnTo>
                    <a:pt x="245" y="0"/>
                  </a:lnTo>
                  <a:lnTo>
                    <a:pt x="263" y="0"/>
                  </a:lnTo>
                  <a:lnTo>
                    <a:pt x="280" y="2"/>
                  </a:lnTo>
                  <a:lnTo>
                    <a:pt x="296" y="5"/>
                  </a:lnTo>
                  <a:lnTo>
                    <a:pt x="313" y="9"/>
                  </a:lnTo>
                  <a:lnTo>
                    <a:pt x="328" y="12"/>
                  </a:lnTo>
                  <a:lnTo>
                    <a:pt x="344" y="19"/>
                  </a:lnTo>
                  <a:lnTo>
                    <a:pt x="359" y="25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87" y="43"/>
                  </a:lnTo>
                  <a:lnTo>
                    <a:pt x="400" y="52"/>
                  </a:lnTo>
                  <a:lnTo>
                    <a:pt x="411" y="62"/>
                  </a:lnTo>
                  <a:lnTo>
                    <a:pt x="423" y="74"/>
                  </a:lnTo>
                  <a:lnTo>
                    <a:pt x="433" y="87"/>
                  </a:lnTo>
                  <a:lnTo>
                    <a:pt x="443" y="99"/>
                  </a:lnTo>
                  <a:lnTo>
                    <a:pt x="452" y="114"/>
                  </a:lnTo>
                  <a:lnTo>
                    <a:pt x="460" y="129"/>
                  </a:lnTo>
                  <a:lnTo>
                    <a:pt x="460" y="129"/>
                  </a:lnTo>
                  <a:lnTo>
                    <a:pt x="466" y="144"/>
                  </a:lnTo>
                  <a:lnTo>
                    <a:pt x="473" y="160"/>
                  </a:lnTo>
                  <a:lnTo>
                    <a:pt x="478" y="176"/>
                  </a:lnTo>
                  <a:lnTo>
                    <a:pt x="482" y="193"/>
                  </a:lnTo>
                  <a:lnTo>
                    <a:pt x="485" y="211"/>
                  </a:lnTo>
                  <a:lnTo>
                    <a:pt x="488" y="229"/>
                  </a:lnTo>
                  <a:lnTo>
                    <a:pt x="489" y="247"/>
                  </a:lnTo>
                  <a:lnTo>
                    <a:pt x="489" y="266"/>
                  </a:lnTo>
                  <a:lnTo>
                    <a:pt x="489" y="266"/>
                  </a:lnTo>
                  <a:lnTo>
                    <a:pt x="489" y="285"/>
                  </a:lnTo>
                  <a:lnTo>
                    <a:pt x="488" y="304"/>
                  </a:lnTo>
                  <a:lnTo>
                    <a:pt x="485" y="322"/>
                  </a:lnTo>
                  <a:lnTo>
                    <a:pt x="482" y="340"/>
                  </a:lnTo>
                  <a:lnTo>
                    <a:pt x="478" y="357"/>
                  </a:lnTo>
                  <a:lnTo>
                    <a:pt x="471" y="373"/>
                  </a:lnTo>
                  <a:lnTo>
                    <a:pt x="465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0" y="421"/>
                  </a:lnTo>
                  <a:lnTo>
                    <a:pt x="441" y="435"/>
                  </a:lnTo>
                  <a:lnTo>
                    <a:pt x="430" y="448"/>
                  </a:lnTo>
                  <a:lnTo>
                    <a:pt x="420" y="461"/>
                  </a:lnTo>
                  <a:lnTo>
                    <a:pt x="409" y="471"/>
                  </a:lnTo>
                  <a:lnTo>
                    <a:pt x="396" y="481"/>
                  </a:lnTo>
                  <a:lnTo>
                    <a:pt x="383" y="491"/>
                  </a:lnTo>
                  <a:lnTo>
                    <a:pt x="369" y="499"/>
                  </a:lnTo>
                  <a:lnTo>
                    <a:pt x="369" y="499"/>
                  </a:lnTo>
                  <a:lnTo>
                    <a:pt x="354" y="507"/>
                  </a:lnTo>
                  <a:lnTo>
                    <a:pt x="340" y="513"/>
                  </a:lnTo>
                  <a:lnTo>
                    <a:pt x="324" y="518"/>
                  </a:lnTo>
                  <a:lnTo>
                    <a:pt x="309" y="523"/>
                  </a:lnTo>
                  <a:lnTo>
                    <a:pt x="294" y="526"/>
                  </a:lnTo>
                  <a:lnTo>
                    <a:pt x="277" y="528"/>
                  </a:lnTo>
                  <a:lnTo>
                    <a:pt x="260" y="530"/>
                  </a:lnTo>
                  <a:lnTo>
                    <a:pt x="245" y="531"/>
                  </a:lnTo>
                  <a:lnTo>
                    <a:pt x="245" y="531"/>
                  </a:lnTo>
                  <a:lnTo>
                    <a:pt x="227" y="530"/>
                  </a:lnTo>
                  <a:lnTo>
                    <a:pt x="209" y="528"/>
                  </a:lnTo>
                  <a:lnTo>
                    <a:pt x="193" y="526"/>
                  </a:lnTo>
                  <a:lnTo>
                    <a:pt x="176" y="522"/>
                  </a:lnTo>
                  <a:lnTo>
                    <a:pt x="159" y="517"/>
                  </a:lnTo>
                  <a:lnTo>
                    <a:pt x="144" y="511"/>
                  </a:lnTo>
                  <a:lnTo>
                    <a:pt x="130" y="504"/>
                  </a:lnTo>
                  <a:lnTo>
                    <a:pt x="115" y="496"/>
                  </a:lnTo>
                  <a:lnTo>
                    <a:pt x="115" y="496"/>
                  </a:lnTo>
                  <a:lnTo>
                    <a:pt x="102" y="486"/>
                  </a:lnTo>
                  <a:lnTo>
                    <a:pt x="88" y="477"/>
                  </a:lnTo>
                  <a:lnTo>
                    <a:pt x="76" y="466"/>
                  </a:lnTo>
                  <a:lnTo>
                    <a:pt x="65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29" y="400"/>
                  </a:lnTo>
                  <a:lnTo>
                    <a:pt x="29" y="400"/>
                  </a:lnTo>
                  <a:lnTo>
                    <a:pt x="21" y="385"/>
                  </a:lnTo>
                  <a:lnTo>
                    <a:pt x="16" y="370"/>
                  </a:lnTo>
                  <a:lnTo>
                    <a:pt x="11" y="354"/>
                  </a:lnTo>
                  <a:lnTo>
                    <a:pt x="7" y="338"/>
                  </a:lnTo>
                  <a:lnTo>
                    <a:pt x="3" y="322"/>
                  </a:lnTo>
                  <a:lnTo>
                    <a:pt x="1" y="306"/>
                  </a:lnTo>
                  <a:lnTo>
                    <a:pt x="0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0" y="274"/>
                  </a:moveTo>
                  <a:lnTo>
                    <a:pt x="70" y="274"/>
                  </a:lnTo>
                  <a:lnTo>
                    <a:pt x="70" y="295"/>
                  </a:lnTo>
                  <a:lnTo>
                    <a:pt x="72" y="317"/>
                  </a:lnTo>
                  <a:lnTo>
                    <a:pt x="76" y="338"/>
                  </a:lnTo>
                  <a:lnTo>
                    <a:pt x="81" y="356"/>
                  </a:lnTo>
                  <a:lnTo>
                    <a:pt x="89" y="373"/>
                  </a:lnTo>
                  <a:lnTo>
                    <a:pt x="97" y="390"/>
                  </a:lnTo>
                  <a:lnTo>
                    <a:pt x="107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5" y="443"/>
                  </a:lnTo>
                  <a:lnTo>
                    <a:pt x="161" y="452"/>
                  </a:lnTo>
                  <a:lnTo>
                    <a:pt x="175" y="459"/>
                  </a:lnTo>
                  <a:lnTo>
                    <a:pt x="191" y="466"/>
                  </a:lnTo>
                  <a:lnTo>
                    <a:pt x="208" y="470"/>
                  </a:lnTo>
                  <a:lnTo>
                    <a:pt x="226" y="472"/>
                  </a:lnTo>
                  <a:lnTo>
                    <a:pt x="244" y="472"/>
                  </a:lnTo>
                  <a:lnTo>
                    <a:pt x="244" y="472"/>
                  </a:lnTo>
                  <a:lnTo>
                    <a:pt x="263" y="472"/>
                  </a:lnTo>
                  <a:lnTo>
                    <a:pt x="281" y="470"/>
                  </a:lnTo>
                  <a:lnTo>
                    <a:pt x="297" y="466"/>
                  </a:lnTo>
                  <a:lnTo>
                    <a:pt x="314" y="459"/>
                  </a:lnTo>
                  <a:lnTo>
                    <a:pt x="329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0" y="418"/>
                  </a:lnTo>
                  <a:lnTo>
                    <a:pt x="370" y="418"/>
                  </a:lnTo>
                  <a:lnTo>
                    <a:pt x="382" y="404"/>
                  </a:lnTo>
                  <a:lnTo>
                    <a:pt x="392" y="389"/>
                  </a:lnTo>
                  <a:lnTo>
                    <a:pt x="400" y="372"/>
                  </a:lnTo>
                  <a:lnTo>
                    <a:pt x="407" y="353"/>
                  </a:lnTo>
                  <a:lnTo>
                    <a:pt x="413" y="334"/>
                  </a:lnTo>
                  <a:lnTo>
                    <a:pt x="416" y="312"/>
                  </a:lnTo>
                  <a:lnTo>
                    <a:pt x="419" y="290"/>
                  </a:lnTo>
                  <a:lnTo>
                    <a:pt x="420" y="266"/>
                  </a:lnTo>
                  <a:lnTo>
                    <a:pt x="420" y="266"/>
                  </a:lnTo>
                  <a:lnTo>
                    <a:pt x="418" y="235"/>
                  </a:lnTo>
                  <a:lnTo>
                    <a:pt x="414" y="207"/>
                  </a:lnTo>
                  <a:lnTo>
                    <a:pt x="407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3" y="146"/>
                  </a:lnTo>
                  <a:lnTo>
                    <a:pt x="387" y="134"/>
                  </a:lnTo>
                  <a:lnTo>
                    <a:pt x="379" y="124"/>
                  </a:lnTo>
                  <a:lnTo>
                    <a:pt x="373" y="115"/>
                  </a:lnTo>
                  <a:lnTo>
                    <a:pt x="364" y="106"/>
                  </a:lnTo>
                  <a:lnTo>
                    <a:pt x="356" y="98"/>
                  </a:lnTo>
                  <a:lnTo>
                    <a:pt x="346" y="90"/>
                  </a:lnTo>
                  <a:lnTo>
                    <a:pt x="337" y="84"/>
                  </a:lnTo>
                  <a:lnTo>
                    <a:pt x="337" y="84"/>
                  </a:lnTo>
                  <a:lnTo>
                    <a:pt x="326" y="78"/>
                  </a:lnTo>
                  <a:lnTo>
                    <a:pt x="315" y="73"/>
                  </a:lnTo>
                  <a:lnTo>
                    <a:pt x="305" y="69"/>
                  </a:lnTo>
                  <a:lnTo>
                    <a:pt x="294" y="65"/>
                  </a:lnTo>
                  <a:lnTo>
                    <a:pt x="282" y="62"/>
                  </a:lnTo>
                  <a:lnTo>
                    <a:pt x="269" y="60"/>
                  </a:lnTo>
                  <a:lnTo>
                    <a:pt x="258" y="58"/>
                  </a:lnTo>
                  <a:lnTo>
                    <a:pt x="245" y="58"/>
                  </a:lnTo>
                  <a:lnTo>
                    <a:pt x="245" y="58"/>
                  </a:lnTo>
                  <a:lnTo>
                    <a:pt x="227" y="58"/>
                  </a:lnTo>
                  <a:lnTo>
                    <a:pt x="211" y="61"/>
                  </a:lnTo>
                  <a:lnTo>
                    <a:pt x="194" y="65"/>
                  </a:lnTo>
                  <a:lnTo>
                    <a:pt x="179" y="70"/>
                  </a:lnTo>
                  <a:lnTo>
                    <a:pt x="163" y="78"/>
                  </a:lnTo>
                  <a:lnTo>
                    <a:pt x="148" y="85"/>
                  </a:lnTo>
                  <a:lnTo>
                    <a:pt x="135" y="96"/>
                  </a:lnTo>
                  <a:lnTo>
                    <a:pt x="121" y="107"/>
                  </a:lnTo>
                  <a:lnTo>
                    <a:pt x="121" y="107"/>
                  </a:lnTo>
                  <a:lnTo>
                    <a:pt x="110" y="121"/>
                  </a:lnTo>
                  <a:lnTo>
                    <a:pt x="98" y="137"/>
                  </a:lnTo>
                  <a:lnTo>
                    <a:pt x="89" y="155"/>
                  </a:lnTo>
                  <a:lnTo>
                    <a:pt x="83" y="174"/>
                  </a:lnTo>
                  <a:lnTo>
                    <a:pt x="76" y="195"/>
                  </a:lnTo>
                  <a:lnTo>
                    <a:pt x="72" y="220"/>
                  </a:lnTo>
                  <a:lnTo>
                    <a:pt x="70" y="245"/>
                  </a:lnTo>
                  <a:lnTo>
                    <a:pt x="70" y="274"/>
                  </a:lnTo>
                  <a:lnTo>
                    <a:pt x="70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9" name="Freeform 599"/>
            <p:cNvSpPr>
              <a:spLocks noEditPoints="1"/>
            </p:cNvSpPr>
            <p:nvPr/>
          </p:nvSpPr>
          <p:spPr bwMode="auto">
            <a:xfrm>
              <a:off x="1262063" y="2416176"/>
              <a:ext cx="309563" cy="407988"/>
            </a:xfrm>
            <a:custGeom>
              <a:avLst/>
              <a:gdLst>
                <a:gd name="T0" fmla="*/ 0 w 391"/>
                <a:gd name="T1" fmla="*/ 0 h 513"/>
                <a:gd name="T2" fmla="*/ 193 w 391"/>
                <a:gd name="T3" fmla="*/ 0 h 513"/>
                <a:gd name="T4" fmla="*/ 257 w 391"/>
                <a:gd name="T5" fmla="*/ 2 h 513"/>
                <a:gd name="T6" fmla="*/ 271 w 391"/>
                <a:gd name="T7" fmla="*/ 5 h 513"/>
                <a:gd name="T8" fmla="*/ 306 w 391"/>
                <a:gd name="T9" fmla="*/ 14 h 513"/>
                <a:gd name="T10" fmla="*/ 335 w 391"/>
                <a:gd name="T11" fmla="*/ 29 h 513"/>
                <a:gd name="T12" fmla="*/ 347 w 391"/>
                <a:gd name="T13" fmla="*/ 38 h 513"/>
                <a:gd name="T14" fmla="*/ 367 w 391"/>
                <a:gd name="T15" fmla="*/ 64 h 513"/>
                <a:gd name="T16" fmla="*/ 376 w 391"/>
                <a:gd name="T17" fmla="*/ 78 h 513"/>
                <a:gd name="T18" fmla="*/ 388 w 391"/>
                <a:gd name="T19" fmla="*/ 112 h 513"/>
                <a:gd name="T20" fmla="*/ 391 w 391"/>
                <a:gd name="T21" fmla="*/ 148 h 513"/>
                <a:gd name="T22" fmla="*/ 391 w 391"/>
                <a:gd name="T23" fmla="*/ 165 h 513"/>
                <a:gd name="T24" fmla="*/ 385 w 391"/>
                <a:gd name="T25" fmla="*/ 194 h 513"/>
                <a:gd name="T26" fmla="*/ 375 w 391"/>
                <a:gd name="T27" fmla="*/ 222 h 513"/>
                <a:gd name="T28" fmla="*/ 359 w 391"/>
                <a:gd name="T29" fmla="*/ 248 h 513"/>
                <a:gd name="T30" fmla="*/ 349 w 391"/>
                <a:gd name="T31" fmla="*/ 259 h 513"/>
                <a:gd name="T32" fmla="*/ 325 w 391"/>
                <a:gd name="T33" fmla="*/ 279 h 513"/>
                <a:gd name="T34" fmla="*/ 292 w 391"/>
                <a:gd name="T35" fmla="*/ 293 h 513"/>
                <a:gd name="T36" fmla="*/ 249 w 391"/>
                <a:gd name="T37" fmla="*/ 302 h 513"/>
                <a:gd name="T38" fmla="*/ 200 w 391"/>
                <a:gd name="T39" fmla="*/ 304 h 513"/>
                <a:gd name="T40" fmla="*/ 68 w 391"/>
                <a:gd name="T41" fmla="*/ 513 h 513"/>
                <a:gd name="T42" fmla="*/ 68 w 391"/>
                <a:gd name="T43" fmla="*/ 244 h 513"/>
                <a:gd name="T44" fmla="*/ 201 w 391"/>
                <a:gd name="T45" fmla="*/ 244 h 513"/>
                <a:gd name="T46" fmla="*/ 232 w 391"/>
                <a:gd name="T47" fmla="*/ 243 h 513"/>
                <a:gd name="T48" fmla="*/ 257 w 391"/>
                <a:gd name="T49" fmla="*/ 238 h 513"/>
                <a:gd name="T50" fmla="*/ 278 w 391"/>
                <a:gd name="T51" fmla="*/ 230 h 513"/>
                <a:gd name="T52" fmla="*/ 294 w 391"/>
                <a:gd name="T53" fmla="*/ 220 h 513"/>
                <a:gd name="T54" fmla="*/ 301 w 391"/>
                <a:gd name="T55" fmla="*/ 213 h 513"/>
                <a:gd name="T56" fmla="*/ 311 w 391"/>
                <a:gd name="T57" fmla="*/ 198 h 513"/>
                <a:gd name="T58" fmla="*/ 317 w 391"/>
                <a:gd name="T59" fmla="*/ 181 h 513"/>
                <a:gd name="T60" fmla="*/ 321 w 391"/>
                <a:gd name="T61" fmla="*/ 161 h 513"/>
                <a:gd name="T62" fmla="*/ 321 w 391"/>
                <a:gd name="T63" fmla="*/ 151 h 513"/>
                <a:gd name="T64" fmla="*/ 317 w 391"/>
                <a:gd name="T65" fmla="*/ 120 h 513"/>
                <a:gd name="T66" fmla="*/ 306 w 391"/>
                <a:gd name="T67" fmla="*/ 96 h 513"/>
                <a:gd name="T68" fmla="*/ 297 w 391"/>
                <a:gd name="T69" fmla="*/ 84 h 513"/>
                <a:gd name="T70" fmla="*/ 275 w 391"/>
                <a:gd name="T71" fmla="*/ 70 h 513"/>
                <a:gd name="T72" fmla="*/ 262 w 391"/>
                <a:gd name="T73" fmla="*/ 65 h 513"/>
                <a:gd name="T74" fmla="*/ 238 w 391"/>
                <a:gd name="T75" fmla="*/ 61 h 513"/>
                <a:gd name="T76" fmla="*/ 68 w 391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1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7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47" y="38"/>
                  </a:lnTo>
                  <a:lnTo>
                    <a:pt x="358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2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1" y="148"/>
                  </a:lnTo>
                  <a:lnTo>
                    <a:pt x="391" y="148"/>
                  </a:lnTo>
                  <a:lnTo>
                    <a:pt x="391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8" y="235"/>
                  </a:lnTo>
                  <a:lnTo>
                    <a:pt x="359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9" y="270"/>
                  </a:lnTo>
                  <a:lnTo>
                    <a:pt x="325" y="279"/>
                  </a:lnTo>
                  <a:lnTo>
                    <a:pt x="310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49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1" y="244"/>
                  </a:lnTo>
                  <a:lnTo>
                    <a:pt x="201" y="244"/>
                  </a:lnTo>
                  <a:lnTo>
                    <a:pt x="216" y="243"/>
                  </a:lnTo>
                  <a:lnTo>
                    <a:pt x="232" y="243"/>
                  </a:lnTo>
                  <a:lnTo>
                    <a:pt x="244" y="240"/>
                  </a:lnTo>
                  <a:lnTo>
                    <a:pt x="257" y="238"/>
                  </a:lnTo>
                  <a:lnTo>
                    <a:pt x="267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4" y="220"/>
                  </a:lnTo>
                  <a:lnTo>
                    <a:pt x="294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1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200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0" name="Freeform 600"/>
            <p:cNvSpPr>
              <a:spLocks/>
            </p:cNvSpPr>
            <p:nvPr/>
          </p:nvSpPr>
          <p:spPr bwMode="auto">
            <a:xfrm>
              <a:off x="1622425" y="2416176"/>
              <a:ext cx="303213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71 w 382"/>
                <a:gd name="T5" fmla="*/ 0 h 513"/>
                <a:gd name="T6" fmla="*/ 371 w 382"/>
                <a:gd name="T7" fmla="*/ 60 h 513"/>
                <a:gd name="T8" fmla="*/ 68 w 382"/>
                <a:gd name="T9" fmla="*/ 60 h 513"/>
                <a:gd name="T10" fmla="*/ 68 w 382"/>
                <a:gd name="T11" fmla="*/ 217 h 513"/>
                <a:gd name="T12" fmla="*/ 352 w 382"/>
                <a:gd name="T13" fmla="*/ 217 h 513"/>
                <a:gd name="T14" fmla="*/ 352 w 382"/>
                <a:gd name="T15" fmla="*/ 277 h 513"/>
                <a:gd name="T16" fmla="*/ 68 w 382"/>
                <a:gd name="T17" fmla="*/ 277 h 513"/>
                <a:gd name="T18" fmla="*/ 68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71" y="0"/>
                  </a:lnTo>
                  <a:lnTo>
                    <a:pt x="371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2" y="217"/>
                  </a:lnTo>
                  <a:lnTo>
                    <a:pt x="352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1" name="Freeform 601"/>
            <p:cNvSpPr>
              <a:spLocks noEditPoints="1"/>
            </p:cNvSpPr>
            <p:nvPr/>
          </p:nvSpPr>
          <p:spPr bwMode="auto">
            <a:xfrm>
              <a:off x="1981200" y="2416176"/>
              <a:ext cx="358775" cy="407988"/>
            </a:xfrm>
            <a:custGeom>
              <a:avLst/>
              <a:gdLst>
                <a:gd name="T0" fmla="*/ 0 w 451"/>
                <a:gd name="T1" fmla="*/ 0 h 513"/>
                <a:gd name="T2" fmla="*/ 226 w 451"/>
                <a:gd name="T3" fmla="*/ 0 h 513"/>
                <a:gd name="T4" fmla="*/ 286 w 451"/>
                <a:gd name="T5" fmla="*/ 3 h 513"/>
                <a:gd name="T6" fmla="*/ 331 w 451"/>
                <a:gd name="T7" fmla="*/ 14 h 513"/>
                <a:gd name="T8" fmla="*/ 340 w 451"/>
                <a:gd name="T9" fmla="*/ 17 h 513"/>
                <a:gd name="T10" fmla="*/ 355 w 451"/>
                <a:gd name="T11" fmla="*/ 26 h 513"/>
                <a:gd name="T12" fmla="*/ 369 w 451"/>
                <a:gd name="T13" fmla="*/ 39 h 513"/>
                <a:gd name="T14" fmla="*/ 387 w 451"/>
                <a:gd name="T15" fmla="*/ 62 h 513"/>
                <a:gd name="T16" fmla="*/ 397 w 451"/>
                <a:gd name="T17" fmla="*/ 80 h 513"/>
                <a:gd name="T18" fmla="*/ 408 w 451"/>
                <a:gd name="T19" fmla="*/ 119 h 513"/>
                <a:gd name="T20" fmla="*/ 409 w 451"/>
                <a:gd name="T21" fmla="*/ 140 h 513"/>
                <a:gd name="T22" fmla="*/ 406 w 451"/>
                <a:gd name="T23" fmla="*/ 166 h 513"/>
                <a:gd name="T24" fmla="*/ 400 w 451"/>
                <a:gd name="T25" fmla="*/ 190 h 513"/>
                <a:gd name="T26" fmla="*/ 390 w 451"/>
                <a:gd name="T27" fmla="*/ 212 h 513"/>
                <a:gd name="T28" fmla="*/ 373 w 451"/>
                <a:gd name="T29" fmla="*/ 231 h 513"/>
                <a:gd name="T30" fmla="*/ 364 w 451"/>
                <a:gd name="T31" fmla="*/ 240 h 513"/>
                <a:gd name="T32" fmla="*/ 343 w 451"/>
                <a:gd name="T33" fmla="*/ 256 h 513"/>
                <a:gd name="T34" fmla="*/ 314 w 451"/>
                <a:gd name="T35" fmla="*/ 268 h 513"/>
                <a:gd name="T36" fmla="*/ 282 w 451"/>
                <a:gd name="T37" fmla="*/ 276 h 513"/>
                <a:gd name="T38" fmla="*/ 264 w 451"/>
                <a:gd name="T39" fmla="*/ 280 h 513"/>
                <a:gd name="T40" fmla="*/ 298 w 451"/>
                <a:gd name="T41" fmla="*/ 299 h 513"/>
                <a:gd name="T42" fmla="*/ 305 w 451"/>
                <a:gd name="T43" fmla="*/ 306 h 513"/>
                <a:gd name="T44" fmla="*/ 335 w 451"/>
                <a:gd name="T45" fmla="*/ 336 h 513"/>
                <a:gd name="T46" fmla="*/ 362 w 451"/>
                <a:gd name="T47" fmla="*/ 373 h 513"/>
                <a:gd name="T48" fmla="*/ 366 w 451"/>
                <a:gd name="T49" fmla="*/ 513 h 513"/>
                <a:gd name="T50" fmla="*/ 298 w 451"/>
                <a:gd name="T51" fmla="*/ 407 h 513"/>
                <a:gd name="T52" fmla="*/ 249 w 451"/>
                <a:gd name="T53" fmla="*/ 335 h 513"/>
                <a:gd name="T54" fmla="*/ 240 w 451"/>
                <a:gd name="T55" fmla="*/ 325 h 513"/>
                <a:gd name="T56" fmla="*/ 222 w 451"/>
                <a:gd name="T57" fmla="*/ 307 h 513"/>
                <a:gd name="T58" fmla="*/ 215 w 451"/>
                <a:gd name="T59" fmla="*/ 302 h 513"/>
                <a:gd name="T60" fmla="*/ 184 w 451"/>
                <a:gd name="T61" fmla="*/ 288 h 513"/>
                <a:gd name="T62" fmla="*/ 169 w 451"/>
                <a:gd name="T63" fmla="*/ 285 h 513"/>
                <a:gd name="T64" fmla="*/ 68 w 451"/>
                <a:gd name="T65" fmla="*/ 285 h 513"/>
                <a:gd name="T66" fmla="*/ 0 w 451"/>
                <a:gd name="T67" fmla="*/ 513 h 513"/>
                <a:gd name="T68" fmla="*/ 213 w 451"/>
                <a:gd name="T69" fmla="*/ 226 h 513"/>
                <a:gd name="T70" fmla="*/ 235 w 451"/>
                <a:gd name="T71" fmla="*/ 226 h 513"/>
                <a:gd name="T72" fmla="*/ 271 w 451"/>
                <a:gd name="T73" fmla="*/ 221 h 513"/>
                <a:gd name="T74" fmla="*/ 286 w 451"/>
                <a:gd name="T75" fmla="*/ 217 h 513"/>
                <a:gd name="T76" fmla="*/ 309 w 451"/>
                <a:gd name="T77" fmla="*/ 204 h 513"/>
                <a:gd name="T78" fmla="*/ 326 w 451"/>
                <a:gd name="T79" fmla="*/ 185 h 513"/>
                <a:gd name="T80" fmla="*/ 331 w 451"/>
                <a:gd name="T81" fmla="*/ 175 h 513"/>
                <a:gd name="T82" fmla="*/ 339 w 451"/>
                <a:gd name="T83" fmla="*/ 152 h 513"/>
                <a:gd name="T84" fmla="*/ 339 w 451"/>
                <a:gd name="T85" fmla="*/ 140 h 513"/>
                <a:gd name="T86" fmla="*/ 337 w 451"/>
                <a:gd name="T87" fmla="*/ 122 h 513"/>
                <a:gd name="T88" fmla="*/ 332 w 451"/>
                <a:gd name="T89" fmla="*/ 107 h 513"/>
                <a:gd name="T90" fmla="*/ 325 w 451"/>
                <a:gd name="T91" fmla="*/ 93 h 513"/>
                <a:gd name="T92" fmla="*/ 313 w 451"/>
                <a:gd name="T93" fmla="*/ 80 h 513"/>
                <a:gd name="T94" fmla="*/ 305 w 451"/>
                <a:gd name="T95" fmla="*/ 74 h 513"/>
                <a:gd name="T96" fmla="*/ 289 w 451"/>
                <a:gd name="T97" fmla="*/ 66 h 513"/>
                <a:gd name="T98" fmla="*/ 268 w 451"/>
                <a:gd name="T99" fmla="*/ 60 h 513"/>
                <a:gd name="T100" fmla="*/ 243 w 451"/>
                <a:gd name="T101" fmla="*/ 57 h 513"/>
                <a:gd name="T102" fmla="*/ 68 w 451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1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9" y="1"/>
                  </a:lnTo>
                  <a:lnTo>
                    <a:pt x="286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5" y="26"/>
                  </a:lnTo>
                  <a:lnTo>
                    <a:pt x="363" y="33"/>
                  </a:lnTo>
                  <a:lnTo>
                    <a:pt x="369" y="39"/>
                  </a:lnTo>
                  <a:lnTo>
                    <a:pt x="376" y="46"/>
                  </a:lnTo>
                  <a:lnTo>
                    <a:pt x="387" y="62"/>
                  </a:lnTo>
                  <a:lnTo>
                    <a:pt x="387" y="62"/>
                  </a:lnTo>
                  <a:lnTo>
                    <a:pt x="397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6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90" y="212"/>
                  </a:lnTo>
                  <a:lnTo>
                    <a:pt x="382" y="222"/>
                  </a:lnTo>
                  <a:lnTo>
                    <a:pt x="373" y="231"/>
                  </a:lnTo>
                  <a:lnTo>
                    <a:pt x="373" y="231"/>
                  </a:lnTo>
                  <a:lnTo>
                    <a:pt x="364" y="240"/>
                  </a:lnTo>
                  <a:lnTo>
                    <a:pt x="354" y="249"/>
                  </a:lnTo>
                  <a:lnTo>
                    <a:pt x="343" y="256"/>
                  </a:lnTo>
                  <a:lnTo>
                    <a:pt x="328" y="262"/>
                  </a:lnTo>
                  <a:lnTo>
                    <a:pt x="314" y="268"/>
                  </a:lnTo>
                  <a:lnTo>
                    <a:pt x="299" y="272"/>
                  </a:lnTo>
                  <a:lnTo>
                    <a:pt x="282" y="276"/>
                  </a:lnTo>
                  <a:lnTo>
                    <a:pt x="264" y="280"/>
                  </a:lnTo>
                  <a:lnTo>
                    <a:pt x="264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5" y="306"/>
                  </a:lnTo>
                  <a:lnTo>
                    <a:pt x="305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1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2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199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5" y="226"/>
                  </a:lnTo>
                  <a:lnTo>
                    <a:pt x="254" y="224"/>
                  </a:lnTo>
                  <a:lnTo>
                    <a:pt x="271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8" y="211"/>
                  </a:lnTo>
                  <a:lnTo>
                    <a:pt x="309" y="204"/>
                  </a:lnTo>
                  <a:lnTo>
                    <a:pt x="318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7" y="122"/>
                  </a:lnTo>
                  <a:lnTo>
                    <a:pt x="335" y="115"/>
                  </a:lnTo>
                  <a:lnTo>
                    <a:pt x="332" y="107"/>
                  </a:lnTo>
                  <a:lnTo>
                    <a:pt x="328" y="99"/>
                  </a:lnTo>
                  <a:lnTo>
                    <a:pt x="325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5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8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30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2" name="Freeform 602"/>
            <p:cNvSpPr>
              <a:spLocks/>
            </p:cNvSpPr>
            <p:nvPr/>
          </p:nvSpPr>
          <p:spPr bwMode="auto">
            <a:xfrm>
              <a:off x="2339975" y="2416176"/>
              <a:ext cx="323850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3" name="Freeform 603"/>
            <p:cNvSpPr>
              <a:spLocks/>
            </p:cNvSpPr>
            <p:nvPr/>
          </p:nvSpPr>
          <p:spPr bwMode="auto">
            <a:xfrm>
              <a:off x="2687638" y="2416176"/>
              <a:ext cx="373063" cy="407988"/>
            </a:xfrm>
            <a:custGeom>
              <a:avLst/>
              <a:gdLst>
                <a:gd name="T0" fmla="*/ 197 w 469"/>
                <a:gd name="T1" fmla="*/ 513 h 513"/>
                <a:gd name="T2" fmla="*/ 197 w 469"/>
                <a:gd name="T3" fmla="*/ 295 h 513"/>
                <a:gd name="T4" fmla="*/ 0 w 469"/>
                <a:gd name="T5" fmla="*/ 0 h 513"/>
                <a:gd name="T6" fmla="*/ 82 w 469"/>
                <a:gd name="T7" fmla="*/ 0 h 513"/>
                <a:gd name="T8" fmla="*/ 183 w 469"/>
                <a:gd name="T9" fmla="*/ 154 h 513"/>
                <a:gd name="T10" fmla="*/ 183 w 469"/>
                <a:gd name="T11" fmla="*/ 154 h 513"/>
                <a:gd name="T12" fmla="*/ 210 w 469"/>
                <a:gd name="T13" fmla="*/ 198 h 513"/>
                <a:gd name="T14" fmla="*/ 235 w 469"/>
                <a:gd name="T15" fmla="*/ 242 h 513"/>
                <a:gd name="T16" fmla="*/ 235 w 469"/>
                <a:gd name="T17" fmla="*/ 242 h 513"/>
                <a:gd name="T18" fmla="*/ 261 w 469"/>
                <a:gd name="T19" fmla="*/ 198 h 513"/>
                <a:gd name="T20" fmla="*/ 291 w 469"/>
                <a:gd name="T21" fmla="*/ 151 h 513"/>
                <a:gd name="T22" fmla="*/ 390 w 469"/>
                <a:gd name="T23" fmla="*/ 0 h 513"/>
                <a:gd name="T24" fmla="*/ 469 w 469"/>
                <a:gd name="T25" fmla="*/ 0 h 513"/>
                <a:gd name="T26" fmla="*/ 265 w 469"/>
                <a:gd name="T27" fmla="*/ 295 h 513"/>
                <a:gd name="T28" fmla="*/ 265 w 469"/>
                <a:gd name="T29" fmla="*/ 513 h 513"/>
                <a:gd name="T30" fmla="*/ 197 w 469"/>
                <a:gd name="T3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9" h="513">
                  <a:moveTo>
                    <a:pt x="197" y="513"/>
                  </a:moveTo>
                  <a:lnTo>
                    <a:pt x="197" y="29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183" y="154"/>
                  </a:lnTo>
                  <a:lnTo>
                    <a:pt x="183" y="154"/>
                  </a:lnTo>
                  <a:lnTo>
                    <a:pt x="210" y="198"/>
                  </a:lnTo>
                  <a:lnTo>
                    <a:pt x="235" y="242"/>
                  </a:lnTo>
                  <a:lnTo>
                    <a:pt x="235" y="242"/>
                  </a:lnTo>
                  <a:lnTo>
                    <a:pt x="261" y="198"/>
                  </a:lnTo>
                  <a:lnTo>
                    <a:pt x="291" y="151"/>
                  </a:lnTo>
                  <a:lnTo>
                    <a:pt x="390" y="0"/>
                  </a:lnTo>
                  <a:lnTo>
                    <a:pt x="469" y="0"/>
                  </a:lnTo>
                  <a:lnTo>
                    <a:pt x="265" y="295"/>
                  </a:lnTo>
                  <a:lnTo>
                    <a:pt x="265" y="513"/>
                  </a:lnTo>
                  <a:lnTo>
                    <a:pt x="197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4" name="Freeform 604"/>
            <p:cNvSpPr>
              <a:spLocks noEditPoints="1"/>
            </p:cNvSpPr>
            <p:nvPr/>
          </p:nvSpPr>
          <p:spPr bwMode="auto">
            <a:xfrm>
              <a:off x="3249613" y="2408238"/>
              <a:ext cx="390525" cy="422275"/>
            </a:xfrm>
            <a:custGeom>
              <a:avLst/>
              <a:gdLst>
                <a:gd name="T0" fmla="*/ 2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19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4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2 w 491"/>
                <a:gd name="T33" fmla="*/ 340 h 531"/>
                <a:gd name="T34" fmla="*/ 467 w 491"/>
                <a:gd name="T35" fmla="*/ 390 h 531"/>
                <a:gd name="T36" fmla="*/ 451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0 w 491"/>
                <a:gd name="T45" fmla="*/ 523 h 531"/>
                <a:gd name="T46" fmla="*/ 263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3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2 w 491"/>
                <a:gd name="T65" fmla="*/ 289 h 531"/>
                <a:gd name="T66" fmla="*/ 71 w 491"/>
                <a:gd name="T67" fmla="*/ 274 h 531"/>
                <a:gd name="T68" fmla="*/ 73 w 491"/>
                <a:gd name="T69" fmla="*/ 317 h 531"/>
                <a:gd name="T70" fmla="*/ 90 w 491"/>
                <a:gd name="T71" fmla="*/ 373 h 531"/>
                <a:gd name="T72" fmla="*/ 121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3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399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6 w 491"/>
                <a:gd name="T103" fmla="*/ 73 h 531"/>
                <a:gd name="T104" fmla="*/ 283 w 491"/>
                <a:gd name="T105" fmla="*/ 62 h 531"/>
                <a:gd name="T106" fmla="*/ 246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2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2" y="242"/>
                  </a:lnTo>
                  <a:lnTo>
                    <a:pt x="5" y="212"/>
                  </a:lnTo>
                  <a:lnTo>
                    <a:pt x="11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39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6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19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1" y="52"/>
                  </a:lnTo>
                  <a:lnTo>
                    <a:pt x="413" y="62"/>
                  </a:lnTo>
                  <a:lnTo>
                    <a:pt x="424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4" y="160"/>
                  </a:lnTo>
                  <a:lnTo>
                    <a:pt x="479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2" y="340"/>
                  </a:lnTo>
                  <a:lnTo>
                    <a:pt x="479" y="357"/>
                  </a:lnTo>
                  <a:lnTo>
                    <a:pt x="474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1" y="421"/>
                  </a:lnTo>
                  <a:lnTo>
                    <a:pt x="442" y="435"/>
                  </a:lnTo>
                  <a:lnTo>
                    <a:pt x="433" y="448"/>
                  </a:lnTo>
                  <a:lnTo>
                    <a:pt x="421" y="461"/>
                  </a:lnTo>
                  <a:lnTo>
                    <a:pt x="410" y="471"/>
                  </a:lnTo>
                  <a:lnTo>
                    <a:pt x="397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1" y="513"/>
                  </a:lnTo>
                  <a:lnTo>
                    <a:pt x="325" y="518"/>
                  </a:lnTo>
                  <a:lnTo>
                    <a:pt x="310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3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0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3" y="486"/>
                  </a:lnTo>
                  <a:lnTo>
                    <a:pt x="90" y="477"/>
                  </a:lnTo>
                  <a:lnTo>
                    <a:pt x="77" y="466"/>
                  </a:lnTo>
                  <a:lnTo>
                    <a:pt x="67" y="454"/>
                  </a:lnTo>
                  <a:lnTo>
                    <a:pt x="55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4" y="322"/>
                  </a:lnTo>
                  <a:lnTo>
                    <a:pt x="3" y="306"/>
                  </a:lnTo>
                  <a:lnTo>
                    <a:pt x="2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1" y="295"/>
                  </a:lnTo>
                  <a:lnTo>
                    <a:pt x="73" y="317"/>
                  </a:lnTo>
                  <a:lnTo>
                    <a:pt x="77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1" y="420"/>
                  </a:lnTo>
                  <a:lnTo>
                    <a:pt x="121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09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300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4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3" y="334"/>
                  </a:lnTo>
                  <a:lnTo>
                    <a:pt x="417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10" y="180"/>
                  </a:lnTo>
                  <a:lnTo>
                    <a:pt x="404" y="169"/>
                  </a:lnTo>
                  <a:lnTo>
                    <a:pt x="399" y="156"/>
                  </a:lnTo>
                  <a:lnTo>
                    <a:pt x="399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6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5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2" y="107"/>
                  </a:lnTo>
                  <a:lnTo>
                    <a:pt x="122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3" y="220"/>
                  </a:lnTo>
                  <a:lnTo>
                    <a:pt x="71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5" name="Freeform 605"/>
            <p:cNvSpPr>
              <a:spLocks/>
            </p:cNvSpPr>
            <p:nvPr/>
          </p:nvSpPr>
          <p:spPr bwMode="auto">
            <a:xfrm>
              <a:off x="3702050" y="2416176"/>
              <a:ext cx="273050" cy="407988"/>
            </a:xfrm>
            <a:custGeom>
              <a:avLst/>
              <a:gdLst>
                <a:gd name="T0" fmla="*/ 0 w 346"/>
                <a:gd name="T1" fmla="*/ 513 h 513"/>
                <a:gd name="T2" fmla="*/ 0 w 346"/>
                <a:gd name="T3" fmla="*/ 0 h 513"/>
                <a:gd name="T4" fmla="*/ 346 w 346"/>
                <a:gd name="T5" fmla="*/ 0 h 513"/>
                <a:gd name="T6" fmla="*/ 346 w 346"/>
                <a:gd name="T7" fmla="*/ 60 h 513"/>
                <a:gd name="T8" fmla="*/ 68 w 346"/>
                <a:gd name="T9" fmla="*/ 60 h 513"/>
                <a:gd name="T10" fmla="*/ 68 w 346"/>
                <a:gd name="T11" fmla="*/ 220 h 513"/>
                <a:gd name="T12" fmla="*/ 309 w 346"/>
                <a:gd name="T13" fmla="*/ 220 h 513"/>
                <a:gd name="T14" fmla="*/ 309 w 346"/>
                <a:gd name="T15" fmla="*/ 280 h 513"/>
                <a:gd name="T16" fmla="*/ 68 w 346"/>
                <a:gd name="T17" fmla="*/ 280 h 513"/>
                <a:gd name="T18" fmla="*/ 68 w 346"/>
                <a:gd name="T19" fmla="*/ 513 h 513"/>
                <a:gd name="T20" fmla="*/ 0 w 346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513">
                  <a:moveTo>
                    <a:pt x="0" y="513"/>
                  </a:moveTo>
                  <a:lnTo>
                    <a:pt x="0" y="0"/>
                  </a:lnTo>
                  <a:lnTo>
                    <a:pt x="346" y="0"/>
                  </a:lnTo>
                  <a:lnTo>
                    <a:pt x="346" y="60"/>
                  </a:lnTo>
                  <a:lnTo>
                    <a:pt x="68" y="60"/>
                  </a:lnTo>
                  <a:lnTo>
                    <a:pt x="68" y="220"/>
                  </a:lnTo>
                  <a:lnTo>
                    <a:pt x="309" y="220"/>
                  </a:lnTo>
                  <a:lnTo>
                    <a:pt x="309" y="280"/>
                  </a:lnTo>
                  <a:lnTo>
                    <a:pt x="68" y="280"/>
                  </a:lnTo>
                  <a:lnTo>
                    <a:pt x="68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6" name="Freeform 606"/>
            <p:cNvSpPr>
              <a:spLocks/>
            </p:cNvSpPr>
            <p:nvPr/>
          </p:nvSpPr>
          <p:spPr bwMode="auto">
            <a:xfrm>
              <a:off x="4189413" y="2408238"/>
              <a:ext cx="377825" cy="422275"/>
            </a:xfrm>
            <a:custGeom>
              <a:avLst/>
              <a:gdLst>
                <a:gd name="T0" fmla="*/ 474 w 474"/>
                <a:gd name="T1" fmla="*/ 260 h 531"/>
                <a:gd name="T2" fmla="*/ 448 w 474"/>
                <a:gd name="T3" fmla="*/ 470 h 531"/>
                <a:gd name="T4" fmla="*/ 370 w 474"/>
                <a:gd name="T5" fmla="*/ 511 h 531"/>
                <a:gd name="T6" fmla="*/ 317 w 474"/>
                <a:gd name="T7" fmla="*/ 526 h 531"/>
                <a:gd name="T8" fmla="*/ 262 w 474"/>
                <a:gd name="T9" fmla="*/ 531 h 531"/>
                <a:gd name="T10" fmla="*/ 207 w 474"/>
                <a:gd name="T11" fmla="*/ 526 h 531"/>
                <a:gd name="T12" fmla="*/ 156 w 474"/>
                <a:gd name="T13" fmla="*/ 513 h 531"/>
                <a:gd name="T14" fmla="*/ 125 w 474"/>
                <a:gd name="T15" fmla="*/ 499 h 531"/>
                <a:gd name="T16" fmla="*/ 83 w 474"/>
                <a:gd name="T17" fmla="*/ 470 h 531"/>
                <a:gd name="T18" fmla="*/ 48 w 474"/>
                <a:gd name="T19" fmla="*/ 434 h 531"/>
                <a:gd name="T20" fmla="*/ 32 w 474"/>
                <a:gd name="T21" fmla="*/ 404 h 531"/>
                <a:gd name="T22" fmla="*/ 12 w 474"/>
                <a:gd name="T23" fmla="*/ 357 h 531"/>
                <a:gd name="T24" fmla="*/ 2 w 474"/>
                <a:gd name="T25" fmla="*/ 304 h 531"/>
                <a:gd name="T26" fmla="*/ 0 w 474"/>
                <a:gd name="T27" fmla="*/ 267 h 531"/>
                <a:gd name="T28" fmla="*/ 5 w 474"/>
                <a:gd name="T29" fmla="*/ 213 h 531"/>
                <a:gd name="T30" fmla="*/ 17 w 474"/>
                <a:gd name="T31" fmla="*/ 161 h 531"/>
                <a:gd name="T32" fmla="*/ 32 w 474"/>
                <a:gd name="T33" fmla="*/ 128 h 531"/>
                <a:gd name="T34" fmla="*/ 58 w 474"/>
                <a:gd name="T35" fmla="*/ 84 h 531"/>
                <a:gd name="T36" fmla="*/ 93 w 474"/>
                <a:gd name="T37" fmla="*/ 49 h 531"/>
                <a:gd name="T38" fmla="*/ 121 w 474"/>
                <a:gd name="T39" fmla="*/ 32 h 531"/>
                <a:gd name="T40" fmla="*/ 167 w 474"/>
                <a:gd name="T41" fmla="*/ 12 h 531"/>
                <a:gd name="T42" fmla="*/ 220 w 474"/>
                <a:gd name="T43" fmla="*/ 2 h 531"/>
                <a:gd name="T44" fmla="*/ 257 w 474"/>
                <a:gd name="T45" fmla="*/ 0 h 531"/>
                <a:gd name="T46" fmla="*/ 333 w 474"/>
                <a:gd name="T47" fmla="*/ 10 h 531"/>
                <a:gd name="T48" fmla="*/ 378 w 474"/>
                <a:gd name="T49" fmla="*/ 28 h 531"/>
                <a:gd name="T50" fmla="*/ 427 w 474"/>
                <a:gd name="T51" fmla="*/ 69 h 531"/>
                <a:gd name="T52" fmla="*/ 450 w 474"/>
                <a:gd name="T53" fmla="*/ 106 h 531"/>
                <a:gd name="T54" fmla="*/ 405 w 474"/>
                <a:gd name="T55" fmla="*/ 169 h 531"/>
                <a:gd name="T56" fmla="*/ 392 w 474"/>
                <a:gd name="T57" fmla="*/ 134 h 531"/>
                <a:gd name="T58" fmla="*/ 377 w 474"/>
                <a:gd name="T59" fmla="*/ 107 h 531"/>
                <a:gd name="T60" fmla="*/ 342 w 474"/>
                <a:gd name="T61" fmla="*/ 79 h 531"/>
                <a:gd name="T62" fmla="*/ 310 w 474"/>
                <a:gd name="T63" fmla="*/ 66 h 531"/>
                <a:gd name="T64" fmla="*/ 257 w 474"/>
                <a:gd name="T65" fmla="*/ 58 h 531"/>
                <a:gd name="T66" fmla="*/ 213 w 474"/>
                <a:gd name="T67" fmla="*/ 61 h 531"/>
                <a:gd name="T68" fmla="*/ 176 w 474"/>
                <a:gd name="T69" fmla="*/ 73 h 531"/>
                <a:gd name="T70" fmla="*/ 133 w 474"/>
                <a:gd name="T71" fmla="*/ 98 h 531"/>
                <a:gd name="T72" fmla="*/ 112 w 474"/>
                <a:gd name="T73" fmla="*/ 121 h 531"/>
                <a:gd name="T74" fmla="*/ 89 w 474"/>
                <a:gd name="T75" fmla="*/ 161 h 531"/>
                <a:gd name="T76" fmla="*/ 75 w 474"/>
                <a:gd name="T77" fmla="*/ 210 h 531"/>
                <a:gd name="T78" fmla="*/ 70 w 474"/>
                <a:gd name="T79" fmla="*/ 263 h 531"/>
                <a:gd name="T80" fmla="*/ 72 w 474"/>
                <a:gd name="T81" fmla="*/ 312 h 531"/>
                <a:gd name="T82" fmla="*/ 83 w 474"/>
                <a:gd name="T83" fmla="*/ 354 h 531"/>
                <a:gd name="T84" fmla="*/ 93 w 474"/>
                <a:gd name="T85" fmla="*/ 379 h 531"/>
                <a:gd name="T86" fmla="*/ 113 w 474"/>
                <a:gd name="T87" fmla="*/ 409 h 531"/>
                <a:gd name="T88" fmla="*/ 140 w 474"/>
                <a:gd name="T89" fmla="*/ 435 h 531"/>
                <a:gd name="T90" fmla="*/ 162 w 474"/>
                <a:gd name="T91" fmla="*/ 446 h 531"/>
                <a:gd name="T92" fmla="*/ 232 w 474"/>
                <a:gd name="T93" fmla="*/ 468 h 531"/>
                <a:gd name="T94" fmla="*/ 280 w 474"/>
                <a:gd name="T95" fmla="*/ 468 h 531"/>
                <a:gd name="T96" fmla="*/ 344 w 474"/>
                <a:gd name="T97" fmla="*/ 453 h 531"/>
                <a:gd name="T98" fmla="*/ 381 w 474"/>
                <a:gd name="T99" fmla="*/ 435 h 531"/>
                <a:gd name="T100" fmla="*/ 408 w 474"/>
                <a:gd name="T101" fmla="*/ 3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4" h="531">
                  <a:moveTo>
                    <a:pt x="257" y="321"/>
                  </a:moveTo>
                  <a:lnTo>
                    <a:pt x="257" y="261"/>
                  </a:lnTo>
                  <a:lnTo>
                    <a:pt x="474" y="260"/>
                  </a:lnTo>
                  <a:lnTo>
                    <a:pt x="474" y="450"/>
                  </a:lnTo>
                  <a:lnTo>
                    <a:pt x="474" y="450"/>
                  </a:lnTo>
                  <a:lnTo>
                    <a:pt x="448" y="470"/>
                  </a:lnTo>
                  <a:lnTo>
                    <a:pt x="423" y="486"/>
                  </a:lnTo>
                  <a:lnTo>
                    <a:pt x="397" y="499"/>
                  </a:lnTo>
                  <a:lnTo>
                    <a:pt x="370" y="511"/>
                  </a:lnTo>
                  <a:lnTo>
                    <a:pt x="370" y="511"/>
                  </a:lnTo>
                  <a:lnTo>
                    <a:pt x="344" y="519"/>
                  </a:lnTo>
                  <a:lnTo>
                    <a:pt x="317" y="526"/>
                  </a:lnTo>
                  <a:lnTo>
                    <a:pt x="290" y="530"/>
                  </a:lnTo>
                  <a:lnTo>
                    <a:pt x="262" y="531"/>
                  </a:lnTo>
                  <a:lnTo>
                    <a:pt x="262" y="531"/>
                  </a:lnTo>
                  <a:lnTo>
                    <a:pt x="243" y="530"/>
                  </a:lnTo>
                  <a:lnTo>
                    <a:pt x="225" y="528"/>
                  </a:lnTo>
                  <a:lnTo>
                    <a:pt x="207" y="526"/>
                  </a:lnTo>
                  <a:lnTo>
                    <a:pt x="190" y="523"/>
                  </a:lnTo>
                  <a:lnTo>
                    <a:pt x="172" y="518"/>
                  </a:lnTo>
                  <a:lnTo>
                    <a:pt x="156" y="513"/>
                  </a:lnTo>
                  <a:lnTo>
                    <a:pt x="140" y="505"/>
                  </a:lnTo>
                  <a:lnTo>
                    <a:pt x="125" y="499"/>
                  </a:lnTo>
                  <a:lnTo>
                    <a:pt x="125" y="499"/>
                  </a:lnTo>
                  <a:lnTo>
                    <a:pt x="110" y="490"/>
                  </a:lnTo>
                  <a:lnTo>
                    <a:pt x="95" y="481"/>
                  </a:lnTo>
                  <a:lnTo>
                    <a:pt x="83" y="470"/>
                  </a:lnTo>
                  <a:lnTo>
                    <a:pt x="70" y="459"/>
                  </a:lnTo>
                  <a:lnTo>
                    <a:pt x="58" y="446"/>
                  </a:lnTo>
                  <a:lnTo>
                    <a:pt x="48" y="434"/>
                  </a:lnTo>
                  <a:lnTo>
                    <a:pt x="39" y="420"/>
                  </a:lnTo>
                  <a:lnTo>
                    <a:pt x="32" y="404"/>
                  </a:lnTo>
                  <a:lnTo>
                    <a:pt x="32" y="404"/>
                  </a:lnTo>
                  <a:lnTo>
                    <a:pt x="24" y="389"/>
                  </a:lnTo>
                  <a:lnTo>
                    <a:pt x="17" y="373"/>
                  </a:lnTo>
                  <a:lnTo>
                    <a:pt x="12" y="357"/>
                  </a:lnTo>
                  <a:lnTo>
                    <a:pt x="7" y="340"/>
                  </a:lnTo>
                  <a:lnTo>
                    <a:pt x="5" y="322"/>
                  </a:lnTo>
                  <a:lnTo>
                    <a:pt x="2" y="304"/>
                  </a:lnTo>
                  <a:lnTo>
                    <a:pt x="0" y="286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249"/>
                  </a:lnTo>
                  <a:lnTo>
                    <a:pt x="2" y="231"/>
                  </a:lnTo>
                  <a:lnTo>
                    <a:pt x="5" y="213"/>
                  </a:lnTo>
                  <a:lnTo>
                    <a:pt x="7" y="195"/>
                  </a:lnTo>
                  <a:lnTo>
                    <a:pt x="12" y="178"/>
                  </a:lnTo>
                  <a:lnTo>
                    <a:pt x="17" y="161"/>
                  </a:lnTo>
                  <a:lnTo>
                    <a:pt x="24" y="144"/>
                  </a:lnTo>
                  <a:lnTo>
                    <a:pt x="32" y="128"/>
                  </a:lnTo>
                  <a:lnTo>
                    <a:pt x="32" y="128"/>
                  </a:lnTo>
                  <a:lnTo>
                    <a:pt x="39" y="112"/>
                  </a:lnTo>
                  <a:lnTo>
                    <a:pt x="48" y="98"/>
                  </a:lnTo>
                  <a:lnTo>
                    <a:pt x="58" y="84"/>
                  </a:lnTo>
                  <a:lnTo>
                    <a:pt x="69" y="71"/>
                  </a:lnTo>
                  <a:lnTo>
                    <a:pt x="81" y="60"/>
                  </a:lnTo>
                  <a:lnTo>
                    <a:pt x="93" y="49"/>
                  </a:lnTo>
                  <a:lnTo>
                    <a:pt x="107" y="39"/>
                  </a:lnTo>
                  <a:lnTo>
                    <a:pt x="121" y="32"/>
                  </a:lnTo>
                  <a:lnTo>
                    <a:pt x="121" y="32"/>
                  </a:lnTo>
                  <a:lnTo>
                    <a:pt x="136" y="24"/>
                  </a:lnTo>
                  <a:lnTo>
                    <a:pt x="152" y="17"/>
                  </a:lnTo>
                  <a:lnTo>
                    <a:pt x="167" y="12"/>
                  </a:lnTo>
                  <a:lnTo>
                    <a:pt x="184" y="7"/>
                  </a:lnTo>
                  <a:lnTo>
                    <a:pt x="202" y="5"/>
                  </a:lnTo>
                  <a:lnTo>
                    <a:pt x="220" y="2"/>
                  </a:lnTo>
                  <a:lnTo>
                    <a:pt x="237" y="1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83" y="1"/>
                  </a:lnTo>
                  <a:lnTo>
                    <a:pt x="309" y="5"/>
                  </a:lnTo>
                  <a:lnTo>
                    <a:pt x="333" y="10"/>
                  </a:lnTo>
                  <a:lnTo>
                    <a:pt x="356" y="17"/>
                  </a:lnTo>
                  <a:lnTo>
                    <a:pt x="356" y="17"/>
                  </a:lnTo>
                  <a:lnTo>
                    <a:pt x="378" y="28"/>
                  </a:lnTo>
                  <a:lnTo>
                    <a:pt x="397" y="39"/>
                  </a:lnTo>
                  <a:lnTo>
                    <a:pt x="414" y="53"/>
                  </a:lnTo>
                  <a:lnTo>
                    <a:pt x="427" y="69"/>
                  </a:lnTo>
                  <a:lnTo>
                    <a:pt x="427" y="69"/>
                  </a:lnTo>
                  <a:lnTo>
                    <a:pt x="440" y="85"/>
                  </a:lnTo>
                  <a:lnTo>
                    <a:pt x="450" y="106"/>
                  </a:lnTo>
                  <a:lnTo>
                    <a:pt x="459" y="128"/>
                  </a:lnTo>
                  <a:lnTo>
                    <a:pt x="466" y="152"/>
                  </a:lnTo>
                  <a:lnTo>
                    <a:pt x="405" y="169"/>
                  </a:lnTo>
                  <a:lnTo>
                    <a:pt x="405" y="169"/>
                  </a:lnTo>
                  <a:lnTo>
                    <a:pt x="399" y="151"/>
                  </a:lnTo>
                  <a:lnTo>
                    <a:pt x="392" y="134"/>
                  </a:lnTo>
                  <a:lnTo>
                    <a:pt x="385" y="120"/>
                  </a:lnTo>
                  <a:lnTo>
                    <a:pt x="377" y="107"/>
                  </a:lnTo>
                  <a:lnTo>
                    <a:pt x="377" y="107"/>
                  </a:lnTo>
                  <a:lnTo>
                    <a:pt x="367" y="97"/>
                  </a:lnTo>
                  <a:lnTo>
                    <a:pt x="355" y="88"/>
                  </a:lnTo>
                  <a:lnTo>
                    <a:pt x="342" y="79"/>
                  </a:lnTo>
                  <a:lnTo>
                    <a:pt x="327" y="71"/>
                  </a:lnTo>
                  <a:lnTo>
                    <a:pt x="327" y="71"/>
                  </a:lnTo>
                  <a:lnTo>
                    <a:pt x="310" y="66"/>
                  </a:lnTo>
                  <a:lnTo>
                    <a:pt x="294" y="61"/>
                  </a:lnTo>
                  <a:lnTo>
                    <a:pt x="276" y="58"/>
                  </a:lnTo>
                  <a:lnTo>
                    <a:pt x="257" y="58"/>
                  </a:lnTo>
                  <a:lnTo>
                    <a:pt x="257" y="58"/>
                  </a:lnTo>
                  <a:lnTo>
                    <a:pt x="234" y="58"/>
                  </a:lnTo>
                  <a:lnTo>
                    <a:pt x="213" y="61"/>
                  </a:lnTo>
                  <a:lnTo>
                    <a:pt x="194" y="66"/>
                  </a:lnTo>
                  <a:lnTo>
                    <a:pt x="176" y="73"/>
                  </a:lnTo>
                  <a:lnTo>
                    <a:pt x="176" y="73"/>
                  </a:lnTo>
                  <a:lnTo>
                    <a:pt x="161" y="80"/>
                  </a:lnTo>
                  <a:lnTo>
                    <a:pt x="145" y="89"/>
                  </a:lnTo>
                  <a:lnTo>
                    <a:pt x="133" y="98"/>
                  </a:lnTo>
                  <a:lnTo>
                    <a:pt x="121" y="110"/>
                  </a:lnTo>
                  <a:lnTo>
                    <a:pt x="121" y="110"/>
                  </a:lnTo>
                  <a:lnTo>
                    <a:pt x="112" y="121"/>
                  </a:lnTo>
                  <a:lnTo>
                    <a:pt x="103" y="134"/>
                  </a:lnTo>
                  <a:lnTo>
                    <a:pt x="95" y="147"/>
                  </a:lnTo>
                  <a:lnTo>
                    <a:pt x="89" y="161"/>
                  </a:lnTo>
                  <a:lnTo>
                    <a:pt x="89" y="161"/>
                  </a:lnTo>
                  <a:lnTo>
                    <a:pt x="80" y="185"/>
                  </a:lnTo>
                  <a:lnTo>
                    <a:pt x="75" y="210"/>
                  </a:lnTo>
                  <a:lnTo>
                    <a:pt x="71" y="236"/>
                  </a:lnTo>
                  <a:lnTo>
                    <a:pt x="70" y="263"/>
                  </a:lnTo>
                  <a:lnTo>
                    <a:pt x="70" y="263"/>
                  </a:lnTo>
                  <a:lnTo>
                    <a:pt x="70" y="280"/>
                  </a:lnTo>
                  <a:lnTo>
                    <a:pt x="71" y="297"/>
                  </a:lnTo>
                  <a:lnTo>
                    <a:pt x="72" y="312"/>
                  </a:lnTo>
                  <a:lnTo>
                    <a:pt x="75" y="326"/>
                  </a:lnTo>
                  <a:lnTo>
                    <a:pt x="79" y="340"/>
                  </a:lnTo>
                  <a:lnTo>
                    <a:pt x="83" y="354"/>
                  </a:lnTo>
                  <a:lnTo>
                    <a:pt x="88" y="367"/>
                  </a:lnTo>
                  <a:lnTo>
                    <a:pt x="93" y="379"/>
                  </a:lnTo>
                  <a:lnTo>
                    <a:pt x="93" y="379"/>
                  </a:lnTo>
                  <a:lnTo>
                    <a:pt x="99" y="390"/>
                  </a:lnTo>
                  <a:lnTo>
                    <a:pt x="106" y="400"/>
                  </a:lnTo>
                  <a:lnTo>
                    <a:pt x="113" y="409"/>
                  </a:lnTo>
                  <a:lnTo>
                    <a:pt x="122" y="418"/>
                  </a:lnTo>
                  <a:lnTo>
                    <a:pt x="131" y="427"/>
                  </a:lnTo>
                  <a:lnTo>
                    <a:pt x="140" y="435"/>
                  </a:lnTo>
                  <a:lnTo>
                    <a:pt x="150" y="441"/>
                  </a:lnTo>
                  <a:lnTo>
                    <a:pt x="162" y="446"/>
                  </a:lnTo>
                  <a:lnTo>
                    <a:pt x="162" y="446"/>
                  </a:lnTo>
                  <a:lnTo>
                    <a:pt x="185" y="457"/>
                  </a:lnTo>
                  <a:lnTo>
                    <a:pt x="208" y="464"/>
                  </a:lnTo>
                  <a:lnTo>
                    <a:pt x="232" y="468"/>
                  </a:lnTo>
                  <a:lnTo>
                    <a:pt x="258" y="470"/>
                  </a:lnTo>
                  <a:lnTo>
                    <a:pt x="258" y="470"/>
                  </a:lnTo>
                  <a:lnTo>
                    <a:pt x="280" y="468"/>
                  </a:lnTo>
                  <a:lnTo>
                    <a:pt x="301" y="466"/>
                  </a:lnTo>
                  <a:lnTo>
                    <a:pt x="323" y="461"/>
                  </a:lnTo>
                  <a:lnTo>
                    <a:pt x="344" y="453"/>
                  </a:lnTo>
                  <a:lnTo>
                    <a:pt x="344" y="453"/>
                  </a:lnTo>
                  <a:lnTo>
                    <a:pt x="364" y="444"/>
                  </a:lnTo>
                  <a:lnTo>
                    <a:pt x="381" y="435"/>
                  </a:lnTo>
                  <a:lnTo>
                    <a:pt x="395" y="426"/>
                  </a:lnTo>
                  <a:lnTo>
                    <a:pt x="408" y="416"/>
                  </a:lnTo>
                  <a:lnTo>
                    <a:pt x="408" y="321"/>
                  </a:lnTo>
                  <a:lnTo>
                    <a:pt x="257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7" name="Freeform 607"/>
            <p:cNvSpPr>
              <a:spLocks noEditPoints="1"/>
            </p:cNvSpPr>
            <p:nvPr/>
          </p:nvSpPr>
          <p:spPr bwMode="auto">
            <a:xfrm>
              <a:off x="4640263" y="2416176"/>
              <a:ext cx="357188" cy="407988"/>
            </a:xfrm>
            <a:custGeom>
              <a:avLst/>
              <a:gdLst>
                <a:gd name="T0" fmla="*/ 0 w 452"/>
                <a:gd name="T1" fmla="*/ 0 h 513"/>
                <a:gd name="T2" fmla="*/ 226 w 452"/>
                <a:gd name="T3" fmla="*/ 0 h 513"/>
                <a:gd name="T4" fmla="*/ 287 w 452"/>
                <a:gd name="T5" fmla="*/ 3 h 513"/>
                <a:gd name="T6" fmla="*/ 331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8 w 452"/>
                <a:gd name="T17" fmla="*/ 80 h 513"/>
                <a:gd name="T18" fmla="*/ 408 w 452"/>
                <a:gd name="T19" fmla="*/ 119 h 513"/>
                <a:gd name="T20" fmla="*/ 409 w 452"/>
                <a:gd name="T21" fmla="*/ 140 h 513"/>
                <a:gd name="T22" fmla="*/ 407 w 452"/>
                <a:gd name="T23" fmla="*/ 166 h 513"/>
                <a:gd name="T24" fmla="*/ 400 w 452"/>
                <a:gd name="T25" fmla="*/ 190 h 513"/>
                <a:gd name="T26" fmla="*/ 389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5 w 452"/>
                <a:gd name="T39" fmla="*/ 280 h 513"/>
                <a:gd name="T40" fmla="*/ 298 w 452"/>
                <a:gd name="T41" fmla="*/ 299 h 513"/>
                <a:gd name="T42" fmla="*/ 306 w 452"/>
                <a:gd name="T43" fmla="*/ 306 h 513"/>
                <a:gd name="T44" fmla="*/ 335 w 452"/>
                <a:gd name="T45" fmla="*/ 336 h 513"/>
                <a:gd name="T46" fmla="*/ 362 w 452"/>
                <a:gd name="T47" fmla="*/ 373 h 513"/>
                <a:gd name="T48" fmla="*/ 366 w 452"/>
                <a:gd name="T49" fmla="*/ 513 h 513"/>
                <a:gd name="T50" fmla="*/ 298 w 452"/>
                <a:gd name="T51" fmla="*/ 407 h 513"/>
                <a:gd name="T52" fmla="*/ 249 w 452"/>
                <a:gd name="T53" fmla="*/ 335 h 513"/>
                <a:gd name="T54" fmla="*/ 239 w 452"/>
                <a:gd name="T55" fmla="*/ 325 h 513"/>
                <a:gd name="T56" fmla="*/ 223 w 452"/>
                <a:gd name="T57" fmla="*/ 307 h 513"/>
                <a:gd name="T58" fmla="*/ 215 w 452"/>
                <a:gd name="T59" fmla="*/ 302 h 513"/>
                <a:gd name="T60" fmla="*/ 184 w 452"/>
                <a:gd name="T61" fmla="*/ 288 h 513"/>
                <a:gd name="T62" fmla="*/ 169 w 452"/>
                <a:gd name="T63" fmla="*/ 285 h 513"/>
                <a:gd name="T64" fmla="*/ 68 w 452"/>
                <a:gd name="T65" fmla="*/ 285 h 513"/>
                <a:gd name="T66" fmla="*/ 0 w 452"/>
                <a:gd name="T67" fmla="*/ 513 h 513"/>
                <a:gd name="T68" fmla="*/ 214 w 452"/>
                <a:gd name="T69" fmla="*/ 226 h 513"/>
                <a:gd name="T70" fmla="*/ 235 w 452"/>
                <a:gd name="T71" fmla="*/ 226 h 513"/>
                <a:gd name="T72" fmla="*/ 271 w 452"/>
                <a:gd name="T73" fmla="*/ 221 h 513"/>
                <a:gd name="T74" fmla="*/ 285 w 452"/>
                <a:gd name="T75" fmla="*/ 217 h 513"/>
                <a:gd name="T76" fmla="*/ 310 w 452"/>
                <a:gd name="T77" fmla="*/ 204 h 513"/>
                <a:gd name="T78" fmla="*/ 326 w 452"/>
                <a:gd name="T79" fmla="*/ 185 h 513"/>
                <a:gd name="T80" fmla="*/ 331 w 452"/>
                <a:gd name="T81" fmla="*/ 175 h 513"/>
                <a:gd name="T82" fmla="*/ 339 w 452"/>
                <a:gd name="T83" fmla="*/ 152 h 513"/>
                <a:gd name="T84" fmla="*/ 339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5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89 w 452"/>
                <a:gd name="T97" fmla="*/ 66 h 513"/>
                <a:gd name="T98" fmla="*/ 269 w 452"/>
                <a:gd name="T99" fmla="*/ 60 h 513"/>
                <a:gd name="T100" fmla="*/ 243 w 452"/>
                <a:gd name="T101" fmla="*/ 57 h 513"/>
                <a:gd name="T102" fmla="*/ 68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58" y="1"/>
                  </a:lnTo>
                  <a:lnTo>
                    <a:pt x="287" y="3"/>
                  </a:lnTo>
                  <a:lnTo>
                    <a:pt x="311" y="7"/>
                  </a:lnTo>
                  <a:lnTo>
                    <a:pt x="331" y="14"/>
                  </a:lnTo>
                  <a:lnTo>
                    <a:pt x="331" y="14"/>
                  </a:lnTo>
                  <a:lnTo>
                    <a:pt x="340" y="17"/>
                  </a:lnTo>
                  <a:lnTo>
                    <a:pt x="348" y="21"/>
                  </a:lnTo>
                  <a:lnTo>
                    <a:pt x="356" y="26"/>
                  </a:lnTo>
                  <a:lnTo>
                    <a:pt x="363" y="33"/>
                  </a:lnTo>
                  <a:lnTo>
                    <a:pt x="370" y="39"/>
                  </a:lnTo>
                  <a:lnTo>
                    <a:pt x="376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8" y="80"/>
                  </a:lnTo>
                  <a:lnTo>
                    <a:pt x="404" y="99"/>
                  </a:lnTo>
                  <a:lnTo>
                    <a:pt x="408" y="119"/>
                  </a:lnTo>
                  <a:lnTo>
                    <a:pt x="409" y="140"/>
                  </a:lnTo>
                  <a:lnTo>
                    <a:pt x="409" y="140"/>
                  </a:lnTo>
                  <a:lnTo>
                    <a:pt x="409" y="153"/>
                  </a:lnTo>
                  <a:lnTo>
                    <a:pt x="407" y="166"/>
                  </a:lnTo>
                  <a:lnTo>
                    <a:pt x="404" y="179"/>
                  </a:lnTo>
                  <a:lnTo>
                    <a:pt x="400" y="190"/>
                  </a:lnTo>
                  <a:lnTo>
                    <a:pt x="395" y="202"/>
                  </a:lnTo>
                  <a:lnTo>
                    <a:pt x="389" y="212"/>
                  </a:lnTo>
                  <a:lnTo>
                    <a:pt x="382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4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299" y="272"/>
                  </a:lnTo>
                  <a:lnTo>
                    <a:pt x="283" y="276"/>
                  </a:lnTo>
                  <a:lnTo>
                    <a:pt x="265" y="280"/>
                  </a:lnTo>
                  <a:lnTo>
                    <a:pt x="265" y="280"/>
                  </a:lnTo>
                  <a:lnTo>
                    <a:pt x="289" y="293"/>
                  </a:lnTo>
                  <a:lnTo>
                    <a:pt x="298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5" y="336"/>
                  </a:lnTo>
                  <a:lnTo>
                    <a:pt x="349" y="354"/>
                  </a:lnTo>
                  <a:lnTo>
                    <a:pt x="362" y="373"/>
                  </a:lnTo>
                  <a:lnTo>
                    <a:pt x="452" y="513"/>
                  </a:lnTo>
                  <a:lnTo>
                    <a:pt x="366" y="513"/>
                  </a:lnTo>
                  <a:lnTo>
                    <a:pt x="298" y="407"/>
                  </a:lnTo>
                  <a:lnTo>
                    <a:pt x="298" y="407"/>
                  </a:lnTo>
                  <a:lnTo>
                    <a:pt x="271" y="366"/>
                  </a:lnTo>
                  <a:lnTo>
                    <a:pt x="249" y="335"/>
                  </a:lnTo>
                  <a:lnTo>
                    <a:pt x="249" y="335"/>
                  </a:lnTo>
                  <a:lnTo>
                    <a:pt x="239" y="325"/>
                  </a:lnTo>
                  <a:lnTo>
                    <a:pt x="232" y="315"/>
                  </a:lnTo>
                  <a:lnTo>
                    <a:pt x="223" y="307"/>
                  </a:lnTo>
                  <a:lnTo>
                    <a:pt x="215" y="302"/>
                  </a:lnTo>
                  <a:lnTo>
                    <a:pt x="215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69" y="285"/>
                  </a:lnTo>
                  <a:lnTo>
                    <a:pt x="146" y="285"/>
                  </a:lnTo>
                  <a:lnTo>
                    <a:pt x="68" y="285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26"/>
                  </a:moveTo>
                  <a:lnTo>
                    <a:pt x="214" y="226"/>
                  </a:lnTo>
                  <a:lnTo>
                    <a:pt x="214" y="226"/>
                  </a:lnTo>
                  <a:lnTo>
                    <a:pt x="235" y="226"/>
                  </a:lnTo>
                  <a:lnTo>
                    <a:pt x="255" y="224"/>
                  </a:lnTo>
                  <a:lnTo>
                    <a:pt x="271" y="221"/>
                  </a:lnTo>
                  <a:lnTo>
                    <a:pt x="285" y="217"/>
                  </a:lnTo>
                  <a:lnTo>
                    <a:pt x="285" y="217"/>
                  </a:lnTo>
                  <a:lnTo>
                    <a:pt x="298" y="211"/>
                  </a:lnTo>
                  <a:lnTo>
                    <a:pt x="310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1" y="175"/>
                  </a:lnTo>
                  <a:lnTo>
                    <a:pt x="336" y="163"/>
                  </a:lnTo>
                  <a:lnTo>
                    <a:pt x="339" y="152"/>
                  </a:lnTo>
                  <a:lnTo>
                    <a:pt x="339" y="140"/>
                  </a:lnTo>
                  <a:lnTo>
                    <a:pt x="339" y="140"/>
                  </a:lnTo>
                  <a:lnTo>
                    <a:pt x="339" y="131"/>
                  </a:lnTo>
                  <a:lnTo>
                    <a:pt x="338" y="122"/>
                  </a:lnTo>
                  <a:lnTo>
                    <a:pt x="335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5" y="93"/>
                  </a:lnTo>
                  <a:lnTo>
                    <a:pt x="320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8" y="70"/>
                  </a:lnTo>
                  <a:lnTo>
                    <a:pt x="289" y="66"/>
                  </a:lnTo>
                  <a:lnTo>
                    <a:pt x="279" y="62"/>
                  </a:lnTo>
                  <a:lnTo>
                    <a:pt x="269" y="60"/>
                  </a:lnTo>
                  <a:lnTo>
                    <a:pt x="256" y="58"/>
                  </a:lnTo>
                  <a:lnTo>
                    <a:pt x="243" y="57"/>
                  </a:lnTo>
                  <a:lnTo>
                    <a:pt x="229" y="56"/>
                  </a:lnTo>
                  <a:lnTo>
                    <a:pt x="68" y="56"/>
                  </a:lnTo>
                  <a:lnTo>
                    <a:pt x="68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8" name="Freeform 608"/>
            <p:cNvSpPr>
              <a:spLocks noEditPoints="1"/>
            </p:cNvSpPr>
            <p:nvPr/>
          </p:nvSpPr>
          <p:spPr bwMode="auto">
            <a:xfrm>
              <a:off x="5011738" y="2408238"/>
              <a:ext cx="388938" cy="422275"/>
            </a:xfrm>
            <a:custGeom>
              <a:avLst/>
              <a:gdLst>
                <a:gd name="T0" fmla="*/ 1 w 491"/>
                <a:gd name="T1" fmla="*/ 242 h 531"/>
                <a:gd name="T2" fmla="*/ 18 w 491"/>
                <a:gd name="T3" fmla="*/ 158 h 531"/>
                <a:gd name="T4" fmla="*/ 53 w 491"/>
                <a:gd name="T5" fmla="*/ 90 h 531"/>
                <a:gd name="T6" fmla="*/ 87 w 491"/>
                <a:gd name="T7" fmla="*/ 55 h 531"/>
                <a:gd name="T8" fmla="*/ 147 w 491"/>
                <a:gd name="T9" fmla="*/ 17 h 531"/>
                <a:gd name="T10" fmla="*/ 220 w 491"/>
                <a:gd name="T11" fmla="*/ 1 h 531"/>
                <a:gd name="T12" fmla="*/ 264 w 491"/>
                <a:gd name="T13" fmla="*/ 0 h 531"/>
                <a:gd name="T14" fmla="*/ 314 w 491"/>
                <a:gd name="T15" fmla="*/ 9 h 531"/>
                <a:gd name="T16" fmla="*/ 360 w 491"/>
                <a:gd name="T17" fmla="*/ 25 h 531"/>
                <a:gd name="T18" fmla="*/ 388 w 491"/>
                <a:gd name="T19" fmla="*/ 43 h 531"/>
                <a:gd name="T20" fmla="*/ 425 w 491"/>
                <a:gd name="T21" fmla="*/ 74 h 531"/>
                <a:gd name="T22" fmla="*/ 453 w 491"/>
                <a:gd name="T23" fmla="*/ 114 h 531"/>
                <a:gd name="T24" fmla="*/ 468 w 491"/>
                <a:gd name="T25" fmla="*/ 144 h 531"/>
                <a:gd name="T26" fmla="*/ 484 w 491"/>
                <a:gd name="T27" fmla="*/ 193 h 531"/>
                <a:gd name="T28" fmla="*/ 490 w 491"/>
                <a:gd name="T29" fmla="*/ 247 h 531"/>
                <a:gd name="T30" fmla="*/ 490 w 491"/>
                <a:gd name="T31" fmla="*/ 285 h 531"/>
                <a:gd name="T32" fmla="*/ 484 w 491"/>
                <a:gd name="T33" fmla="*/ 340 h 531"/>
                <a:gd name="T34" fmla="*/ 467 w 491"/>
                <a:gd name="T35" fmla="*/ 390 h 531"/>
                <a:gd name="T36" fmla="*/ 452 w 491"/>
                <a:gd name="T37" fmla="*/ 421 h 531"/>
                <a:gd name="T38" fmla="*/ 421 w 491"/>
                <a:gd name="T39" fmla="*/ 461 h 531"/>
                <a:gd name="T40" fmla="*/ 384 w 491"/>
                <a:gd name="T41" fmla="*/ 491 h 531"/>
                <a:gd name="T42" fmla="*/ 356 w 491"/>
                <a:gd name="T43" fmla="*/ 507 h 531"/>
                <a:gd name="T44" fmla="*/ 311 w 491"/>
                <a:gd name="T45" fmla="*/ 523 h 531"/>
                <a:gd name="T46" fmla="*/ 262 w 491"/>
                <a:gd name="T47" fmla="*/ 530 h 531"/>
                <a:gd name="T48" fmla="*/ 228 w 491"/>
                <a:gd name="T49" fmla="*/ 530 h 531"/>
                <a:gd name="T50" fmla="*/ 177 w 491"/>
                <a:gd name="T51" fmla="*/ 522 h 531"/>
                <a:gd name="T52" fmla="*/ 131 w 491"/>
                <a:gd name="T53" fmla="*/ 504 h 531"/>
                <a:gd name="T54" fmla="*/ 102 w 491"/>
                <a:gd name="T55" fmla="*/ 486 h 531"/>
                <a:gd name="T56" fmla="*/ 67 w 491"/>
                <a:gd name="T57" fmla="*/ 454 h 531"/>
                <a:gd name="T58" fmla="*/ 37 w 491"/>
                <a:gd name="T59" fmla="*/ 414 h 531"/>
                <a:gd name="T60" fmla="*/ 23 w 491"/>
                <a:gd name="T61" fmla="*/ 385 h 531"/>
                <a:gd name="T62" fmla="*/ 8 w 491"/>
                <a:gd name="T63" fmla="*/ 338 h 531"/>
                <a:gd name="T64" fmla="*/ 1 w 491"/>
                <a:gd name="T65" fmla="*/ 289 h 531"/>
                <a:gd name="T66" fmla="*/ 71 w 491"/>
                <a:gd name="T67" fmla="*/ 274 h 531"/>
                <a:gd name="T68" fmla="*/ 74 w 491"/>
                <a:gd name="T69" fmla="*/ 317 h 531"/>
                <a:gd name="T70" fmla="*/ 90 w 491"/>
                <a:gd name="T71" fmla="*/ 373 h 531"/>
                <a:gd name="T72" fmla="*/ 120 w 491"/>
                <a:gd name="T73" fmla="*/ 420 h 531"/>
                <a:gd name="T74" fmla="*/ 147 w 491"/>
                <a:gd name="T75" fmla="*/ 443 h 531"/>
                <a:gd name="T76" fmla="*/ 192 w 491"/>
                <a:gd name="T77" fmla="*/ 466 h 531"/>
                <a:gd name="T78" fmla="*/ 246 w 491"/>
                <a:gd name="T79" fmla="*/ 472 h 531"/>
                <a:gd name="T80" fmla="*/ 282 w 491"/>
                <a:gd name="T81" fmla="*/ 470 h 531"/>
                <a:gd name="T82" fmla="*/ 330 w 491"/>
                <a:gd name="T83" fmla="*/ 452 h 531"/>
                <a:gd name="T84" fmla="*/ 371 w 491"/>
                <a:gd name="T85" fmla="*/ 418 h 531"/>
                <a:gd name="T86" fmla="*/ 393 w 491"/>
                <a:gd name="T87" fmla="*/ 389 h 531"/>
                <a:gd name="T88" fmla="*/ 415 w 491"/>
                <a:gd name="T89" fmla="*/ 334 h 531"/>
                <a:gd name="T90" fmla="*/ 421 w 491"/>
                <a:gd name="T91" fmla="*/ 266 h 531"/>
                <a:gd name="T92" fmla="*/ 416 w 491"/>
                <a:gd name="T93" fmla="*/ 207 h 531"/>
                <a:gd name="T94" fmla="*/ 400 w 491"/>
                <a:gd name="T95" fmla="*/ 156 h 531"/>
                <a:gd name="T96" fmla="*/ 388 w 491"/>
                <a:gd name="T97" fmla="*/ 134 h 531"/>
                <a:gd name="T98" fmla="*/ 366 w 491"/>
                <a:gd name="T99" fmla="*/ 106 h 531"/>
                <a:gd name="T100" fmla="*/ 338 w 491"/>
                <a:gd name="T101" fmla="*/ 84 h 531"/>
                <a:gd name="T102" fmla="*/ 317 w 491"/>
                <a:gd name="T103" fmla="*/ 73 h 531"/>
                <a:gd name="T104" fmla="*/ 283 w 491"/>
                <a:gd name="T105" fmla="*/ 62 h 531"/>
                <a:gd name="T106" fmla="*/ 247 w 491"/>
                <a:gd name="T107" fmla="*/ 58 h 531"/>
                <a:gd name="T108" fmla="*/ 211 w 491"/>
                <a:gd name="T109" fmla="*/ 61 h 531"/>
                <a:gd name="T110" fmla="*/ 164 w 491"/>
                <a:gd name="T111" fmla="*/ 78 h 531"/>
                <a:gd name="T112" fmla="*/ 123 w 491"/>
                <a:gd name="T113" fmla="*/ 107 h 531"/>
                <a:gd name="T114" fmla="*/ 100 w 491"/>
                <a:gd name="T115" fmla="*/ 137 h 531"/>
                <a:gd name="T116" fmla="*/ 78 w 491"/>
                <a:gd name="T117" fmla="*/ 195 h 531"/>
                <a:gd name="T118" fmla="*/ 71 w 491"/>
                <a:gd name="T119" fmla="*/ 274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" h="531">
                  <a:moveTo>
                    <a:pt x="0" y="272"/>
                  </a:moveTo>
                  <a:lnTo>
                    <a:pt x="0" y="272"/>
                  </a:lnTo>
                  <a:lnTo>
                    <a:pt x="1" y="242"/>
                  </a:lnTo>
                  <a:lnTo>
                    <a:pt x="5" y="212"/>
                  </a:lnTo>
                  <a:lnTo>
                    <a:pt x="10" y="184"/>
                  </a:lnTo>
                  <a:lnTo>
                    <a:pt x="18" y="158"/>
                  </a:lnTo>
                  <a:lnTo>
                    <a:pt x="27" y="134"/>
                  </a:lnTo>
                  <a:lnTo>
                    <a:pt x="40" y="111"/>
                  </a:lnTo>
                  <a:lnTo>
                    <a:pt x="53" y="90"/>
                  </a:lnTo>
                  <a:lnTo>
                    <a:pt x="69" y="73"/>
                  </a:lnTo>
                  <a:lnTo>
                    <a:pt x="69" y="73"/>
                  </a:lnTo>
                  <a:lnTo>
                    <a:pt x="87" y="55"/>
                  </a:lnTo>
                  <a:lnTo>
                    <a:pt x="106" y="41"/>
                  </a:lnTo>
                  <a:lnTo>
                    <a:pt x="127" y="28"/>
                  </a:lnTo>
                  <a:lnTo>
                    <a:pt x="147" y="17"/>
                  </a:lnTo>
                  <a:lnTo>
                    <a:pt x="170" y="10"/>
                  </a:lnTo>
                  <a:lnTo>
                    <a:pt x="195" y="5"/>
                  </a:lnTo>
                  <a:lnTo>
                    <a:pt x="220" y="1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64" y="0"/>
                  </a:lnTo>
                  <a:lnTo>
                    <a:pt x="280" y="2"/>
                  </a:lnTo>
                  <a:lnTo>
                    <a:pt x="297" y="5"/>
                  </a:lnTo>
                  <a:lnTo>
                    <a:pt x="314" y="9"/>
                  </a:lnTo>
                  <a:lnTo>
                    <a:pt x="329" y="12"/>
                  </a:lnTo>
                  <a:lnTo>
                    <a:pt x="344" y="19"/>
                  </a:lnTo>
                  <a:lnTo>
                    <a:pt x="360" y="25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88" y="43"/>
                  </a:lnTo>
                  <a:lnTo>
                    <a:pt x="400" y="52"/>
                  </a:lnTo>
                  <a:lnTo>
                    <a:pt x="413" y="62"/>
                  </a:lnTo>
                  <a:lnTo>
                    <a:pt x="425" y="74"/>
                  </a:lnTo>
                  <a:lnTo>
                    <a:pt x="435" y="87"/>
                  </a:lnTo>
                  <a:lnTo>
                    <a:pt x="444" y="99"/>
                  </a:lnTo>
                  <a:lnTo>
                    <a:pt x="453" y="114"/>
                  </a:lnTo>
                  <a:lnTo>
                    <a:pt x="461" y="129"/>
                  </a:lnTo>
                  <a:lnTo>
                    <a:pt x="461" y="129"/>
                  </a:lnTo>
                  <a:lnTo>
                    <a:pt x="468" y="144"/>
                  </a:lnTo>
                  <a:lnTo>
                    <a:pt x="475" y="160"/>
                  </a:lnTo>
                  <a:lnTo>
                    <a:pt x="480" y="176"/>
                  </a:lnTo>
                  <a:lnTo>
                    <a:pt x="484" y="193"/>
                  </a:lnTo>
                  <a:lnTo>
                    <a:pt x="486" y="211"/>
                  </a:lnTo>
                  <a:lnTo>
                    <a:pt x="489" y="229"/>
                  </a:lnTo>
                  <a:lnTo>
                    <a:pt x="490" y="247"/>
                  </a:lnTo>
                  <a:lnTo>
                    <a:pt x="491" y="266"/>
                  </a:lnTo>
                  <a:lnTo>
                    <a:pt x="491" y="266"/>
                  </a:lnTo>
                  <a:lnTo>
                    <a:pt x="490" y="285"/>
                  </a:lnTo>
                  <a:lnTo>
                    <a:pt x="489" y="304"/>
                  </a:lnTo>
                  <a:lnTo>
                    <a:pt x="486" y="322"/>
                  </a:lnTo>
                  <a:lnTo>
                    <a:pt x="484" y="340"/>
                  </a:lnTo>
                  <a:lnTo>
                    <a:pt x="478" y="357"/>
                  </a:lnTo>
                  <a:lnTo>
                    <a:pt x="473" y="373"/>
                  </a:lnTo>
                  <a:lnTo>
                    <a:pt x="467" y="390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2" y="421"/>
                  </a:lnTo>
                  <a:lnTo>
                    <a:pt x="443" y="435"/>
                  </a:lnTo>
                  <a:lnTo>
                    <a:pt x="432" y="448"/>
                  </a:lnTo>
                  <a:lnTo>
                    <a:pt x="421" y="461"/>
                  </a:lnTo>
                  <a:lnTo>
                    <a:pt x="409" y="471"/>
                  </a:lnTo>
                  <a:lnTo>
                    <a:pt x="398" y="481"/>
                  </a:lnTo>
                  <a:lnTo>
                    <a:pt x="384" y="491"/>
                  </a:lnTo>
                  <a:lnTo>
                    <a:pt x="370" y="499"/>
                  </a:lnTo>
                  <a:lnTo>
                    <a:pt x="370" y="499"/>
                  </a:lnTo>
                  <a:lnTo>
                    <a:pt x="356" y="507"/>
                  </a:lnTo>
                  <a:lnTo>
                    <a:pt x="340" y="513"/>
                  </a:lnTo>
                  <a:lnTo>
                    <a:pt x="326" y="518"/>
                  </a:lnTo>
                  <a:lnTo>
                    <a:pt x="311" y="523"/>
                  </a:lnTo>
                  <a:lnTo>
                    <a:pt x="294" y="526"/>
                  </a:lnTo>
                  <a:lnTo>
                    <a:pt x="279" y="528"/>
                  </a:lnTo>
                  <a:lnTo>
                    <a:pt x="262" y="530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28" y="530"/>
                  </a:lnTo>
                  <a:lnTo>
                    <a:pt x="211" y="528"/>
                  </a:lnTo>
                  <a:lnTo>
                    <a:pt x="193" y="526"/>
                  </a:lnTo>
                  <a:lnTo>
                    <a:pt x="177" y="522"/>
                  </a:lnTo>
                  <a:lnTo>
                    <a:pt x="161" y="517"/>
                  </a:lnTo>
                  <a:lnTo>
                    <a:pt x="146" y="511"/>
                  </a:lnTo>
                  <a:lnTo>
                    <a:pt x="131" y="504"/>
                  </a:lnTo>
                  <a:lnTo>
                    <a:pt x="117" y="496"/>
                  </a:lnTo>
                  <a:lnTo>
                    <a:pt x="117" y="496"/>
                  </a:lnTo>
                  <a:lnTo>
                    <a:pt x="102" y="486"/>
                  </a:lnTo>
                  <a:lnTo>
                    <a:pt x="90" y="477"/>
                  </a:lnTo>
                  <a:lnTo>
                    <a:pt x="78" y="466"/>
                  </a:lnTo>
                  <a:lnTo>
                    <a:pt x="67" y="454"/>
                  </a:lnTo>
                  <a:lnTo>
                    <a:pt x="56" y="443"/>
                  </a:lnTo>
                  <a:lnTo>
                    <a:pt x="46" y="429"/>
                  </a:lnTo>
                  <a:lnTo>
                    <a:pt x="37" y="414"/>
                  </a:lnTo>
                  <a:lnTo>
                    <a:pt x="30" y="400"/>
                  </a:lnTo>
                  <a:lnTo>
                    <a:pt x="30" y="400"/>
                  </a:lnTo>
                  <a:lnTo>
                    <a:pt x="23" y="385"/>
                  </a:lnTo>
                  <a:lnTo>
                    <a:pt x="17" y="370"/>
                  </a:lnTo>
                  <a:lnTo>
                    <a:pt x="12" y="354"/>
                  </a:lnTo>
                  <a:lnTo>
                    <a:pt x="8" y="338"/>
                  </a:lnTo>
                  <a:lnTo>
                    <a:pt x="5" y="322"/>
                  </a:lnTo>
                  <a:lnTo>
                    <a:pt x="3" y="306"/>
                  </a:lnTo>
                  <a:lnTo>
                    <a:pt x="1" y="289"/>
                  </a:lnTo>
                  <a:lnTo>
                    <a:pt x="0" y="272"/>
                  </a:lnTo>
                  <a:lnTo>
                    <a:pt x="0" y="272"/>
                  </a:lnTo>
                  <a:close/>
                  <a:moveTo>
                    <a:pt x="71" y="274"/>
                  </a:moveTo>
                  <a:lnTo>
                    <a:pt x="71" y="274"/>
                  </a:lnTo>
                  <a:lnTo>
                    <a:pt x="72" y="295"/>
                  </a:lnTo>
                  <a:lnTo>
                    <a:pt x="74" y="317"/>
                  </a:lnTo>
                  <a:lnTo>
                    <a:pt x="78" y="338"/>
                  </a:lnTo>
                  <a:lnTo>
                    <a:pt x="83" y="356"/>
                  </a:lnTo>
                  <a:lnTo>
                    <a:pt x="90" y="373"/>
                  </a:lnTo>
                  <a:lnTo>
                    <a:pt x="99" y="390"/>
                  </a:lnTo>
                  <a:lnTo>
                    <a:pt x="109" y="406"/>
                  </a:lnTo>
                  <a:lnTo>
                    <a:pt x="120" y="420"/>
                  </a:lnTo>
                  <a:lnTo>
                    <a:pt x="120" y="420"/>
                  </a:lnTo>
                  <a:lnTo>
                    <a:pt x="133" y="432"/>
                  </a:lnTo>
                  <a:lnTo>
                    <a:pt x="147" y="443"/>
                  </a:lnTo>
                  <a:lnTo>
                    <a:pt x="161" y="452"/>
                  </a:lnTo>
                  <a:lnTo>
                    <a:pt x="177" y="459"/>
                  </a:lnTo>
                  <a:lnTo>
                    <a:pt x="192" y="466"/>
                  </a:lnTo>
                  <a:lnTo>
                    <a:pt x="210" y="470"/>
                  </a:lnTo>
                  <a:lnTo>
                    <a:pt x="227" y="472"/>
                  </a:lnTo>
                  <a:lnTo>
                    <a:pt x="246" y="472"/>
                  </a:lnTo>
                  <a:lnTo>
                    <a:pt x="246" y="472"/>
                  </a:lnTo>
                  <a:lnTo>
                    <a:pt x="264" y="472"/>
                  </a:lnTo>
                  <a:lnTo>
                    <a:pt x="282" y="470"/>
                  </a:lnTo>
                  <a:lnTo>
                    <a:pt x="299" y="466"/>
                  </a:lnTo>
                  <a:lnTo>
                    <a:pt x="315" y="459"/>
                  </a:lnTo>
                  <a:lnTo>
                    <a:pt x="330" y="452"/>
                  </a:lnTo>
                  <a:lnTo>
                    <a:pt x="345" y="443"/>
                  </a:lnTo>
                  <a:lnTo>
                    <a:pt x="358" y="431"/>
                  </a:lnTo>
                  <a:lnTo>
                    <a:pt x="371" y="418"/>
                  </a:lnTo>
                  <a:lnTo>
                    <a:pt x="371" y="418"/>
                  </a:lnTo>
                  <a:lnTo>
                    <a:pt x="383" y="404"/>
                  </a:lnTo>
                  <a:lnTo>
                    <a:pt x="393" y="389"/>
                  </a:lnTo>
                  <a:lnTo>
                    <a:pt x="402" y="372"/>
                  </a:lnTo>
                  <a:lnTo>
                    <a:pt x="408" y="353"/>
                  </a:lnTo>
                  <a:lnTo>
                    <a:pt x="415" y="334"/>
                  </a:lnTo>
                  <a:lnTo>
                    <a:pt x="418" y="312"/>
                  </a:lnTo>
                  <a:lnTo>
                    <a:pt x="420" y="290"/>
                  </a:lnTo>
                  <a:lnTo>
                    <a:pt x="421" y="266"/>
                  </a:lnTo>
                  <a:lnTo>
                    <a:pt x="421" y="266"/>
                  </a:lnTo>
                  <a:lnTo>
                    <a:pt x="420" y="235"/>
                  </a:lnTo>
                  <a:lnTo>
                    <a:pt x="416" y="207"/>
                  </a:lnTo>
                  <a:lnTo>
                    <a:pt x="409" y="180"/>
                  </a:lnTo>
                  <a:lnTo>
                    <a:pt x="404" y="169"/>
                  </a:lnTo>
                  <a:lnTo>
                    <a:pt x="400" y="156"/>
                  </a:lnTo>
                  <a:lnTo>
                    <a:pt x="400" y="156"/>
                  </a:lnTo>
                  <a:lnTo>
                    <a:pt x="394" y="146"/>
                  </a:lnTo>
                  <a:lnTo>
                    <a:pt x="388" y="134"/>
                  </a:lnTo>
                  <a:lnTo>
                    <a:pt x="381" y="124"/>
                  </a:lnTo>
                  <a:lnTo>
                    <a:pt x="374" y="115"/>
                  </a:lnTo>
                  <a:lnTo>
                    <a:pt x="366" y="106"/>
                  </a:lnTo>
                  <a:lnTo>
                    <a:pt x="357" y="98"/>
                  </a:lnTo>
                  <a:lnTo>
                    <a:pt x="348" y="90"/>
                  </a:lnTo>
                  <a:lnTo>
                    <a:pt x="338" y="84"/>
                  </a:lnTo>
                  <a:lnTo>
                    <a:pt x="338" y="84"/>
                  </a:lnTo>
                  <a:lnTo>
                    <a:pt x="328" y="78"/>
                  </a:lnTo>
                  <a:lnTo>
                    <a:pt x="317" y="73"/>
                  </a:lnTo>
                  <a:lnTo>
                    <a:pt x="306" y="69"/>
                  </a:lnTo>
                  <a:lnTo>
                    <a:pt x="294" y="65"/>
                  </a:lnTo>
                  <a:lnTo>
                    <a:pt x="283" y="62"/>
                  </a:lnTo>
                  <a:lnTo>
                    <a:pt x="271" y="60"/>
                  </a:lnTo>
                  <a:lnTo>
                    <a:pt x="259" y="58"/>
                  </a:lnTo>
                  <a:lnTo>
                    <a:pt x="247" y="58"/>
                  </a:lnTo>
                  <a:lnTo>
                    <a:pt x="247" y="58"/>
                  </a:lnTo>
                  <a:lnTo>
                    <a:pt x="229" y="58"/>
                  </a:lnTo>
                  <a:lnTo>
                    <a:pt x="211" y="61"/>
                  </a:lnTo>
                  <a:lnTo>
                    <a:pt x="196" y="65"/>
                  </a:lnTo>
                  <a:lnTo>
                    <a:pt x="179" y="70"/>
                  </a:lnTo>
                  <a:lnTo>
                    <a:pt x="164" y="78"/>
                  </a:lnTo>
                  <a:lnTo>
                    <a:pt x="150" y="85"/>
                  </a:lnTo>
                  <a:lnTo>
                    <a:pt x="136" y="96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10" y="121"/>
                  </a:lnTo>
                  <a:lnTo>
                    <a:pt x="100" y="137"/>
                  </a:lnTo>
                  <a:lnTo>
                    <a:pt x="91" y="155"/>
                  </a:lnTo>
                  <a:lnTo>
                    <a:pt x="83" y="174"/>
                  </a:lnTo>
                  <a:lnTo>
                    <a:pt x="78" y="195"/>
                  </a:lnTo>
                  <a:lnTo>
                    <a:pt x="74" y="220"/>
                  </a:lnTo>
                  <a:lnTo>
                    <a:pt x="72" y="245"/>
                  </a:lnTo>
                  <a:lnTo>
                    <a:pt x="71" y="274"/>
                  </a:lnTo>
                  <a:lnTo>
                    <a:pt x="71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09" name="Freeform 609"/>
            <p:cNvSpPr>
              <a:spLocks/>
            </p:cNvSpPr>
            <p:nvPr/>
          </p:nvSpPr>
          <p:spPr bwMode="auto">
            <a:xfrm>
              <a:off x="5459413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8 w 403"/>
                <a:gd name="T5" fmla="*/ 366 h 522"/>
                <a:gd name="T6" fmla="*/ 389 w 403"/>
                <a:gd name="T7" fmla="*/ 407 h 522"/>
                <a:gd name="T8" fmla="*/ 385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3 w 403"/>
                <a:gd name="T15" fmla="*/ 478 h 522"/>
                <a:gd name="T16" fmla="*/ 323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5 w 403"/>
                <a:gd name="T23" fmla="*/ 518 h 522"/>
                <a:gd name="T24" fmla="*/ 220 w 403"/>
                <a:gd name="T25" fmla="*/ 522 h 522"/>
                <a:gd name="T26" fmla="*/ 202 w 403"/>
                <a:gd name="T27" fmla="*/ 522 h 522"/>
                <a:gd name="T28" fmla="*/ 168 w 403"/>
                <a:gd name="T29" fmla="*/ 521 h 522"/>
                <a:gd name="T30" fmla="*/ 137 w 403"/>
                <a:gd name="T31" fmla="*/ 516 h 522"/>
                <a:gd name="T32" fmla="*/ 109 w 403"/>
                <a:gd name="T33" fmla="*/ 508 h 522"/>
                <a:gd name="T34" fmla="*/ 85 w 403"/>
                <a:gd name="T35" fmla="*/ 496 h 522"/>
                <a:gd name="T36" fmla="*/ 73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5 w 403"/>
                <a:gd name="T43" fmla="*/ 436 h 522"/>
                <a:gd name="T44" fmla="*/ 20 w 403"/>
                <a:gd name="T45" fmla="*/ 425 h 522"/>
                <a:gd name="T46" fmla="*/ 11 w 403"/>
                <a:gd name="T47" fmla="*/ 399 h 522"/>
                <a:gd name="T48" fmla="*/ 4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1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4 w 403"/>
                <a:gd name="T79" fmla="*/ 426 h 522"/>
                <a:gd name="T80" fmla="*/ 318 w 403"/>
                <a:gd name="T81" fmla="*/ 405 h 522"/>
                <a:gd name="T82" fmla="*/ 328 w 403"/>
                <a:gd name="T83" fmla="*/ 377 h 522"/>
                <a:gd name="T84" fmla="*/ 333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2" y="332"/>
                  </a:lnTo>
                  <a:lnTo>
                    <a:pt x="398" y="366"/>
                  </a:lnTo>
                  <a:lnTo>
                    <a:pt x="393" y="394"/>
                  </a:lnTo>
                  <a:lnTo>
                    <a:pt x="389" y="407"/>
                  </a:lnTo>
                  <a:lnTo>
                    <a:pt x="385" y="420"/>
                  </a:lnTo>
                  <a:lnTo>
                    <a:pt x="385" y="420"/>
                  </a:lnTo>
                  <a:lnTo>
                    <a:pt x="380" y="430"/>
                  </a:lnTo>
                  <a:lnTo>
                    <a:pt x="375" y="441"/>
                  </a:lnTo>
                  <a:lnTo>
                    <a:pt x="369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3" y="478"/>
                  </a:lnTo>
                  <a:lnTo>
                    <a:pt x="333" y="486"/>
                  </a:lnTo>
                  <a:lnTo>
                    <a:pt x="323" y="494"/>
                  </a:lnTo>
                  <a:lnTo>
                    <a:pt x="323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5" y="518"/>
                  </a:lnTo>
                  <a:lnTo>
                    <a:pt x="238" y="519"/>
                  </a:lnTo>
                  <a:lnTo>
                    <a:pt x="220" y="522"/>
                  </a:lnTo>
                  <a:lnTo>
                    <a:pt x="202" y="522"/>
                  </a:lnTo>
                  <a:lnTo>
                    <a:pt x="202" y="522"/>
                  </a:lnTo>
                  <a:lnTo>
                    <a:pt x="185" y="522"/>
                  </a:lnTo>
                  <a:lnTo>
                    <a:pt x="168" y="521"/>
                  </a:lnTo>
                  <a:lnTo>
                    <a:pt x="153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09" y="508"/>
                  </a:lnTo>
                  <a:lnTo>
                    <a:pt x="96" y="503"/>
                  </a:lnTo>
                  <a:lnTo>
                    <a:pt x="85" y="496"/>
                  </a:lnTo>
                  <a:lnTo>
                    <a:pt x="85" y="496"/>
                  </a:lnTo>
                  <a:lnTo>
                    <a:pt x="73" y="490"/>
                  </a:lnTo>
                  <a:lnTo>
                    <a:pt x="63" y="484"/>
                  </a:lnTo>
                  <a:lnTo>
                    <a:pt x="54" y="475"/>
                  </a:lnTo>
                  <a:lnTo>
                    <a:pt x="45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5" y="436"/>
                  </a:lnTo>
                  <a:lnTo>
                    <a:pt x="20" y="425"/>
                  </a:lnTo>
                  <a:lnTo>
                    <a:pt x="20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4" y="370"/>
                  </a:lnTo>
                  <a:lnTo>
                    <a:pt x="2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8" y="327"/>
                  </a:lnTo>
                  <a:lnTo>
                    <a:pt x="71" y="354"/>
                  </a:lnTo>
                  <a:lnTo>
                    <a:pt x="75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8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2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4" y="441"/>
                  </a:lnTo>
                  <a:lnTo>
                    <a:pt x="295" y="435"/>
                  </a:lnTo>
                  <a:lnTo>
                    <a:pt x="304" y="426"/>
                  </a:lnTo>
                  <a:lnTo>
                    <a:pt x="304" y="426"/>
                  </a:lnTo>
                  <a:lnTo>
                    <a:pt x="311" y="417"/>
                  </a:lnTo>
                  <a:lnTo>
                    <a:pt x="318" y="405"/>
                  </a:lnTo>
                  <a:lnTo>
                    <a:pt x="323" y="393"/>
                  </a:lnTo>
                  <a:lnTo>
                    <a:pt x="328" y="377"/>
                  </a:lnTo>
                  <a:lnTo>
                    <a:pt x="330" y="359"/>
                  </a:lnTo>
                  <a:lnTo>
                    <a:pt x="333" y="340"/>
                  </a:lnTo>
                  <a:lnTo>
                    <a:pt x="334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0" name="Freeform 610"/>
            <p:cNvSpPr>
              <a:spLocks noEditPoints="1"/>
            </p:cNvSpPr>
            <p:nvPr/>
          </p:nvSpPr>
          <p:spPr bwMode="auto">
            <a:xfrm>
              <a:off x="5859463" y="2416176"/>
              <a:ext cx="311150" cy="407988"/>
            </a:xfrm>
            <a:custGeom>
              <a:avLst/>
              <a:gdLst>
                <a:gd name="T0" fmla="*/ 0 w 392"/>
                <a:gd name="T1" fmla="*/ 0 h 513"/>
                <a:gd name="T2" fmla="*/ 193 w 392"/>
                <a:gd name="T3" fmla="*/ 0 h 513"/>
                <a:gd name="T4" fmla="*/ 256 w 392"/>
                <a:gd name="T5" fmla="*/ 2 h 513"/>
                <a:gd name="T6" fmla="*/ 271 w 392"/>
                <a:gd name="T7" fmla="*/ 5 h 513"/>
                <a:gd name="T8" fmla="*/ 306 w 392"/>
                <a:gd name="T9" fmla="*/ 14 h 513"/>
                <a:gd name="T10" fmla="*/ 334 w 392"/>
                <a:gd name="T11" fmla="*/ 29 h 513"/>
                <a:gd name="T12" fmla="*/ 347 w 392"/>
                <a:gd name="T13" fmla="*/ 38 h 513"/>
                <a:gd name="T14" fmla="*/ 367 w 392"/>
                <a:gd name="T15" fmla="*/ 64 h 513"/>
                <a:gd name="T16" fmla="*/ 376 w 392"/>
                <a:gd name="T17" fmla="*/ 78 h 513"/>
                <a:gd name="T18" fmla="*/ 388 w 392"/>
                <a:gd name="T19" fmla="*/ 112 h 513"/>
                <a:gd name="T20" fmla="*/ 392 w 392"/>
                <a:gd name="T21" fmla="*/ 148 h 513"/>
                <a:gd name="T22" fmla="*/ 390 w 392"/>
                <a:gd name="T23" fmla="*/ 165 h 513"/>
                <a:gd name="T24" fmla="*/ 385 w 392"/>
                <a:gd name="T25" fmla="*/ 194 h 513"/>
                <a:gd name="T26" fmla="*/ 375 w 392"/>
                <a:gd name="T27" fmla="*/ 222 h 513"/>
                <a:gd name="T28" fmla="*/ 360 w 392"/>
                <a:gd name="T29" fmla="*/ 248 h 513"/>
                <a:gd name="T30" fmla="*/ 349 w 392"/>
                <a:gd name="T31" fmla="*/ 259 h 513"/>
                <a:gd name="T32" fmla="*/ 325 w 392"/>
                <a:gd name="T33" fmla="*/ 279 h 513"/>
                <a:gd name="T34" fmla="*/ 292 w 392"/>
                <a:gd name="T35" fmla="*/ 293 h 513"/>
                <a:gd name="T36" fmla="*/ 250 w 392"/>
                <a:gd name="T37" fmla="*/ 302 h 513"/>
                <a:gd name="T38" fmla="*/ 200 w 392"/>
                <a:gd name="T39" fmla="*/ 304 h 513"/>
                <a:gd name="T40" fmla="*/ 68 w 392"/>
                <a:gd name="T41" fmla="*/ 513 h 513"/>
                <a:gd name="T42" fmla="*/ 68 w 392"/>
                <a:gd name="T43" fmla="*/ 244 h 513"/>
                <a:gd name="T44" fmla="*/ 200 w 392"/>
                <a:gd name="T45" fmla="*/ 244 h 513"/>
                <a:gd name="T46" fmla="*/ 231 w 392"/>
                <a:gd name="T47" fmla="*/ 243 h 513"/>
                <a:gd name="T48" fmla="*/ 256 w 392"/>
                <a:gd name="T49" fmla="*/ 238 h 513"/>
                <a:gd name="T50" fmla="*/ 278 w 392"/>
                <a:gd name="T51" fmla="*/ 230 h 513"/>
                <a:gd name="T52" fmla="*/ 293 w 392"/>
                <a:gd name="T53" fmla="*/ 220 h 513"/>
                <a:gd name="T54" fmla="*/ 301 w 392"/>
                <a:gd name="T55" fmla="*/ 213 h 513"/>
                <a:gd name="T56" fmla="*/ 311 w 392"/>
                <a:gd name="T57" fmla="*/ 198 h 513"/>
                <a:gd name="T58" fmla="*/ 317 w 392"/>
                <a:gd name="T59" fmla="*/ 181 h 513"/>
                <a:gd name="T60" fmla="*/ 321 w 392"/>
                <a:gd name="T61" fmla="*/ 161 h 513"/>
                <a:gd name="T62" fmla="*/ 321 w 392"/>
                <a:gd name="T63" fmla="*/ 151 h 513"/>
                <a:gd name="T64" fmla="*/ 317 w 392"/>
                <a:gd name="T65" fmla="*/ 120 h 513"/>
                <a:gd name="T66" fmla="*/ 305 w 392"/>
                <a:gd name="T67" fmla="*/ 96 h 513"/>
                <a:gd name="T68" fmla="*/ 297 w 392"/>
                <a:gd name="T69" fmla="*/ 84 h 513"/>
                <a:gd name="T70" fmla="*/ 275 w 392"/>
                <a:gd name="T71" fmla="*/ 70 h 513"/>
                <a:gd name="T72" fmla="*/ 262 w 392"/>
                <a:gd name="T73" fmla="*/ 65 h 513"/>
                <a:gd name="T74" fmla="*/ 238 w 392"/>
                <a:gd name="T75" fmla="*/ 61 h 513"/>
                <a:gd name="T76" fmla="*/ 68 w 392"/>
                <a:gd name="T77" fmla="*/ 6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513">
                  <a:moveTo>
                    <a:pt x="0" y="513"/>
                  </a:moveTo>
                  <a:lnTo>
                    <a:pt x="0" y="0"/>
                  </a:lnTo>
                  <a:lnTo>
                    <a:pt x="193" y="0"/>
                  </a:lnTo>
                  <a:lnTo>
                    <a:pt x="193" y="0"/>
                  </a:lnTo>
                  <a:lnTo>
                    <a:pt x="238" y="1"/>
                  </a:lnTo>
                  <a:lnTo>
                    <a:pt x="256" y="2"/>
                  </a:lnTo>
                  <a:lnTo>
                    <a:pt x="271" y="5"/>
                  </a:lnTo>
                  <a:lnTo>
                    <a:pt x="271" y="5"/>
                  </a:lnTo>
                  <a:lnTo>
                    <a:pt x="289" y="8"/>
                  </a:lnTo>
                  <a:lnTo>
                    <a:pt x="306" y="14"/>
                  </a:lnTo>
                  <a:lnTo>
                    <a:pt x="321" y="20"/>
                  </a:lnTo>
                  <a:lnTo>
                    <a:pt x="334" y="29"/>
                  </a:lnTo>
                  <a:lnTo>
                    <a:pt x="334" y="29"/>
                  </a:lnTo>
                  <a:lnTo>
                    <a:pt x="347" y="38"/>
                  </a:lnTo>
                  <a:lnTo>
                    <a:pt x="357" y="49"/>
                  </a:lnTo>
                  <a:lnTo>
                    <a:pt x="367" y="64"/>
                  </a:lnTo>
                  <a:lnTo>
                    <a:pt x="376" y="78"/>
                  </a:lnTo>
                  <a:lnTo>
                    <a:pt x="376" y="78"/>
                  </a:lnTo>
                  <a:lnTo>
                    <a:pt x="383" y="94"/>
                  </a:lnTo>
                  <a:lnTo>
                    <a:pt x="388" y="112"/>
                  </a:lnTo>
                  <a:lnTo>
                    <a:pt x="390" y="130"/>
                  </a:lnTo>
                  <a:lnTo>
                    <a:pt x="392" y="148"/>
                  </a:lnTo>
                  <a:lnTo>
                    <a:pt x="392" y="148"/>
                  </a:lnTo>
                  <a:lnTo>
                    <a:pt x="390" y="165"/>
                  </a:lnTo>
                  <a:lnTo>
                    <a:pt x="389" y="180"/>
                  </a:lnTo>
                  <a:lnTo>
                    <a:pt x="385" y="194"/>
                  </a:lnTo>
                  <a:lnTo>
                    <a:pt x="381" y="208"/>
                  </a:lnTo>
                  <a:lnTo>
                    <a:pt x="375" y="222"/>
                  </a:lnTo>
                  <a:lnTo>
                    <a:pt x="367" y="235"/>
                  </a:lnTo>
                  <a:lnTo>
                    <a:pt x="360" y="248"/>
                  </a:lnTo>
                  <a:lnTo>
                    <a:pt x="349" y="259"/>
                  </a:lnTo>
                  <a:lnTo>
                    <a:pt x="349" y="259"/>
                  </a:lnTo>
                  <a:lnTo>
                    <a:pt x="338" y="270"/>
                  </a:lnTo>
                  <a:lnTo>
                    <a:pt x="325" y="279"/>
                  </a:lnTo>
                  <a:lnTo>
                    <a:pt x="309" y="286"/>
                  </a:lnTo>
                  <a:lnTo>
                    <a:pt x="292" y="293"/>
                  </a:lnTo>
                  <a:lnTo>
                    <a:pt x="271" y="298"/>
                  </a:lnTo>
                  <a:lnTo>
                    <a:pt x="250" y="302"/>
                  </a:lnTo>
                  <a:lnTo>
                    <a:pt x="225" y="303"/>
                  </a:lnTo>
                  <a:lnTo>
                    <a:pt x="200" y="304"/>
                  </a:lnTo>
                  <a:lnTo>
                    <a:pt x="68" y="304"/>
                  </a:lnTo>
                  <a:lnTo>
                    <a:pt x="68" y="513"/>
                  </a:lnTo>
                  <a:lnTo>
                    <a:pt x="0" y="513"/>
                  </a:lnTo>
                  <a:close/>
                  <a:moveTo>
                    <a:pt x="68" y="244"/>
                  </a:moveTo>
                  <a:lnTo>
                    <a:pt x="200" y="244"/>
                  </a:lnTo>
                  <a:lnTo>
                    <a:pt x="200" y="244"/>
                  </a:lnTo>
                  <a:lnTo>
                    <a:pt x="216" y="243"/>
                  </a:lnTo>
                  <a:lnTo>
                    <a:pt x="231" y="243"/>
                  </a:lnTo>
                  <a:lnTo>
                    <a:pt x="245" y="240"/>
                  </a:lnTo>
                  <a:lnTo>
                    <a:pt x="256" y="238"/>
                  </a:lnTo>
                  <a:lnTo>
                    <a:pt x="268" y="234"/>
                  </a:lnTo>
                  <a:lnTo>
                    <a:pt x="278" y="230"/>
                  </a:lnTo>
                  <a:lnTo>
                    <a:pt x="287" y="225"/>
                  </a:lnTo>
                  <a:lnTo>
                    <a:pt x="293" y="220"/>
                  </a:lnTo>
                  <a:lnTo>
                    <a:pt x="293" y="220"/>
                  </a:lnTo>
                  <a:lnTo>
                    <a:pt x="301" y="213"/>
                  </a:lnTo>
                  <a:lnTo>
                    <a:pt x="306" y="206"/>
                  </a:lnTo>
                  <a:lnTo>
                    <a:pt x="311" y="198"/>
                  </a:lnTo>
                  <a:lnTo>
                    <a:pt x="315" y="190"/>
                  </a:lnTo>
                  <a:lnTo>
                    <a:pt x="317" y="181"/>
                  </a:lnTo>
                  <a:lnTo>
                    <a:pt x="320" y="171"/>
                  </a:lnTo>
                  <a:lnTo>
                    <a:pt x="321" y="161"/>
                  </a:lnTo>
                  <a:lnTo>
                    <a:pt x="321" y="151"/>
                  </a:lnTo>
                  <a:lnTo>
                    <a:pt x="321" y="151"/>
                  </a:lnTo>
                  <a:lnTo>
                    <a:pt x="320" y="135"/>
                  </a:lnTo>
                  <a:lnTo>
                    <a:pt x="317" y="120"/>
                  </a:lnTo>
                  <a:lnTo>
                    <a:pt x="312" y="107"/>
                  </a:lnTo>
                  <a:lnTo>
                    <a:pt x="305" y="96"/>
                  </a:lnTo>
                  <a:lnTo>
                    <a:pt x="305" y="96"/>
                  </a:lnTo>
                  <a:lnTo>
                    <a:pt x="297" y="84"/>
                  </a:lnTo>
                  <a:lnTo>
                    <a:pt x="287" y="76"/>
                  </a:lnTo>
                  <a:lnTo>
                    <a:pt x="275" y="70"/>
                  </a:lnTo>
                  <a:lnTo>
                    <a:pt x="262" y="65"/>
                  </a:lnTo>
                  <a:lnTo>
                    <a:pt x="262" y="65"/>
                  </a:lnTo>
                  <a:lnTo>
                    <a:pt x="252" y="62"/>
                  </a:lnTo>
                  <a:lnTo>
                    <a:pt x="238" y="61"/>
                  </a:lnTo>
                  <a:lnTo>
                    <a:pt x="199" y="60"/>
                  </a:lnTo>
                  <a:lnTo>
                    <a:pt x="68" y="60"/>
                  </a:lnTo>
                  <a:lnTo>
                    <a:pt x="68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1" name="Freeform 611"/>
            <p:cNvSpPr>
              <a:spLocks/>
            </p:cNvSpPr>
            <p:nvPr/>
          </p:nvSpPr>
          <p:spPr bwMode="auto">
            <a:xfrm>
              <a:off x="6219825" y="2416176"/>
              <a:ext cx="303213" cy="407988"/>
            </a:xfrm>
            <a:custGeom>
              <a:avLst/>
              <a:gdLst>
                <a:gd name="T0" fmla="*/ 0 w 383"/>
                <a:gd name="T1" fmla="*/ 513 h 513"/>
                <a:gd name="T2" fmla="*/ 0 w 383"/>
                <a:gd name="T3" fmla="*/ 0 h 513"/>
                <a:gd name="T4" fmla="*/ 370 w 383"/>
                <a:gd name="T5" fmla="*/ 0 h 513"/>
                <a:gd name="T6" fmla="*/ 370 w 383"/>
                <a:gd name="T7" fmla="*/ 60 h 513"/>
                <a:gd name="T8" fmla="*/ 68 w 383"/>
                <a:gd name="T9" fmla="*/ 60 h 513"/>
                <a:gd name="T10" fmla="*/ 68 w 383"/>
                <a:gd name="T11" fmla="*/ 217 h 513"/>
                <a:gd name="T12" fmla="*/ 351 w 383"/>
                <a:gd name="T13" fmla="*/ 217 h 513"/>
                <a:gd name="T14" fmla="*/ 351 w 383"/>
                <a:gd name="T15" fmla="*/ 277 h 513"/>
                <a:gd name="T16" fmla="*/ 68 w 383"/>
                <a:gd name="T17" fmla="*/ 277 h 513"/>
                <a:gd name="T18" fmla="*/ 68 w 383"/>
                <a:gd name="T19" fmla="*/ 453 h 513"/>
                <a:gd name="T20" fmla="*/ 383 w 383"/>
                <a:gd name="T21" fmla="*/ 453 h 513"/>
                <a:gd name="T22" fmla="*/ 383 w 383"/>
                <a:gd name="T23" fmla="*/ 513 h 513"/>
                <a:gd name="T24" fmla="*/ 0 w 383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3" h="513">
                  <a:moveTo>
                    <a:pt x="0" y="513"/>
                  </a:moveTo>
                  <a:lnTo>
                    <a:pt x="0" y="0"/>
                  </a:lnTo>
                  <a:lnTo>
                    <a:pt x="370" y="0"/>
                  </a:lnTo>
                  <a:lnTo>
                    <a:pt x="370" y="60"/>
                  </a:lnTo>
                  <a:lnTo>
                    <a:pt x="68" y="60"/>
                  </a:lnTo>
                  <a:lnTo>
                    <a:pt x="68" y="217"/>
                  </a:lnTo>
                  <a:lnTo>
                    <a:pt x="351" y="217"/>
                  </a:lnTo>
                  <a:lnTo>
                    <a:pt x="351" y="277"/>
                  </a:lnTo>
                  <a:lnTo>
                    <a:pt x="68" y="277"/>
                  </a:lnTo>
                  <a:lnTo>
                    <a:pt x="68" y="453"/>
                  </a:lnTo>
                  <a:lnTo>
                    <a:pt x="383" y="453"/>
                  </a:lnTo>
                  <a:lnTo>
                    <a:pt x="383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2" name="Freeform 612"/>
            <p:cNvSpPr>
              <a:spLocks noEditPoints="1"/>
            </p:cNvSpPr>
            <p:nvPr/>
          </p:nvSpPr>
          <p:spPr bwMode="auto">
            <a:xfrm>
              <a:off x="6756400" y="2416176"/>
              <a:ext cx="358775" cy="407988"/>
            </a:xfrm>
            <a:custGeom>
              <a:avLst/>
              <a:gdLst>
                <a:gd name="T0" fmla="*/ 0 w 452"/>
                <a:gd name="T1" fmla="*/ 0 h 513"/>
                <a:gd name="T2" fmla="*/ 227 w 452"/>
                <a:gd name="T3" fmla="*/ 0 h 513"/>
                <a:gd name="T4" fmla="*/ 287 w 452"/>
                <a:gd name="T5" fmla="*/ 3 h 513"/>
                <a:gd name="T6" fmla="*/ 332 w 452"/>
                <a:gd name="T7" fmla="*/ 14 h 513"/>
                <a:gd name="T8" fmla="*/ 340 w 452"/>
                <a:gd name="T9" fmla="*/ 17 h 513"/>
                <a:gd name="T10" fmla="*/ 356 w 452"/>
                <a:gd name="T11" fmla="*/ 26 h 513"/>
                <a:gd name="T12" fmla="*/ 370 w 452"/>
                <a:gd name="T13" fmla="*/ 39 h 513"/>
                <a:gd name="T14" fmla="*/ 388 w 452"/>
                <a:gd name="T15" fmla="*/ 62 h 513"/>
                <a:gd name="T16" fmla="*/ 397 w 452"/>
                <a:gd name="T17" fmla="*/ 80 h 513"/>
                <a:gd name="T18" fmla="*/ 409 w 452"/>
                <a:gd name="T19" fmla="*/ 119 h 513"/>
                <a:gd name="T20" fmla="*/ 410 w 452"/>
                <a:gd name="T21" fmla="*/ 140 h 513"/>
                <a:gd name="T22" fmla="*/ 408 w 452"/>
                <a:gd name="T23" fmla="*/ 166 h 513"/>
                <a:gd name="T24" fmla="*/ 401 w 452"/>
                <a:gd name="T25" fmla="*/ 190 h 513"/>
                <a:gd name="T26" fmla="*/ 390 w 452"/>
                <a:gd name="T27" fmla="*/ 212 h 513"/>
                <a:gd name="T28" fmla="*/ 374 w 452"/>
                <a:gd name="T29" fmla="*/ 231 h 513"/>
                <a:gd name="T30" fmla="*/ 365 w 452"/>
                <a:gd name="T31" fmla="*/ 240 h 513"/>
                <a:gd name="T32" fmla="*/ 342 w 452"/>
                <a:gd name="T33" fmla="*/ 256 h 513"/>
                <a:gd name="T34" fmla="*/ 315 w 452"/>
                <a:gd name="T35" fmla="*/ 268 h 513"/>
                <a:gd name="T36" fmla="*/ 283 w 452"/>
                <a:gd name="T37" fmla="*/ 276 h 513"/>
                <a:gd name="T38" fmla="*/ 266 w 452"/>
                <a:gd name="T39" fmla="*/ 280 h 513"/>
                <a:gd name="T40" fmla="*/ 299 w 452"/>
                <a:gd name="T41" fmla="*/ 299 h 513"/>
                <a:gd name="T42" fmla="*/ 306 w 452"/>
                <a:gd name="T43" fmla="*/ 306 h 513"/>
                <a:gd name="T44" fmla="*/ 336 w 452"/>
                <a:gd name="T45" fmla="*/ 336 h 513"/>
                <a:gd name="T46" fmla="*/ 363 w 452"/>
                <a:gd name="T47" fmla="*/ 373 h 513"/>
                <a:gd name="T48" fmla="*/ 367 w 452"/>
                <a:gd name="T49" fmla="*/ 513 h 513"/>
                <a:gd name="T50" fmla="*/ 299 w 452"/>
                <a:gd name="T51" fmla="*/ 407 h 513"/>
                <a:gd name="T52" fmla="*/ 250 w 452"/>
                <a:gd name="T53" fmla="*/ 335 h 513"/>
                <a:gd name="T54" fmla="*/ 240 w 452"/>
                <a:gd name="T55" fmla="*/ 325 h 513"/>
                <a:gd name="T56" fmla="*/ 223 w 452"/>
                <a:gd name="T57" fmla="*/ 307 h 513"/>
                <a:gd name="T58" fmla="*/ 216 w 452"/>
                <a:gd name="T59" fmla="*/ 302 h 513"/>
                <a:gd name="T60" fmla="*/ 184 w 452"/>
                <a:gd name="T61" fmla="*/ 288 h 513"/>
                <a:gd name="T62" fmla="*/ 170 w 452"/>
                <a:gd name="T63" fmla="*/ 285 h 513"/>
                <a:gd name="T64" fmla="*/ 67 w 452"/>
                <a:gd name="T65" fmla="*/ 285 h 513"/>
                <a:gd name="T66" fmla="*/ 0 w 452"/>
                <a:gd name="T67" fmla="*/ 513 h 513"/>
                <a:gd name="T68" fmla="*/ 213 w 452"/>
                <a:gd name="T69" fmla="*/ 226 h 513"/>
                <a:gd name="T70" fmla="*/ 236 w 452"/>
                <a:gd name="T71" fmla="*/ 226 h 513"/>
                <a:gd name="T72" fmla="*/ 272 w 452"/>
                <a:gd name="T73" fmla="*/ 221 h 513"/>
                <a:gd name="T74" fmla="*/ 286 w 452"/>
                <a:gd name="T75" fmla="*/ 217 h 513"/>
                <a:gd name="T76" fmla="*/ 309 w 452"/>
                <a:gd name="T77" fmla="*/ 204 h 513"/>
                <a:gd name="T78" fmla="*/ 326 w 452"/>
                <a:gd name="T79" fmla="*/ 185 h 513"/>
                <a:gd name="T80" fmla="*/ 332 w 452"/>
                <a:gd name="T81" fmla="*/ 175 h 513"/>
                <a:gd name="T82" fmla="*/ 338 w 452"/>
                <a:gd name="T83" fmla="*/ 152 h 513"/>
                <a:gd name="T84" fmla="*/ 340 w 452"/>
                <a:gd name="T85" fmla="*/ 140 h 513"/>
                <a:gd name="T86" fmla="*/ 338 w 452"/>
                <a:gd name="T87" fmla="*/ 122 h 513"/>
                <a:gd name="T88" fmla="*/ 333 w 452"/>
                <a:gd name="T89" fmla="*/ 107 h 513"/>
                <a:gd name="T90" fmla="*/ 326 w 452"/>
                <a:gd name="T91" fmla="*/ 93 h 513"/>
                <a:gd name="T92" fmla="*/ 313 w 452"/>
                <a:gd name="T93" fmla="*/ 80 h 513"/>
                <a:gd name="T94" fmla="*/ 306 w 452"/>
                <a:gd name="T95" fmla="*/ 74 h 513"/>
                <a:gd name="T96" fmla="*/ 290 w 452"/>
                <a:gd name="T97" fmla="*/ 66 h 513"/>
                <a:gd name="T98" fmla="*/ 268 w 452"/>
                <a:gd name="T99" fmla="*/ 60 h 513"/>
                <a:gd name="T100" fmla="*/ 244 w 452"/>
                <a:gd name="T101" fmla="*/ 57 h 513"/>
                <a:gd name="T102" fmla="*/ 67 w 452"/>
                <a:gd name="T103" fmla="*/ 5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2" h="513">
                  <a:moveTo>
                    <a:pt x="0" y="513"/>
                  </a:moveTo>
                  <a:lnTo>
                    <a:pt x="0" y="0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59" y="1"/>
                  </a:lnTo>
                  <a:lnTo>
                    <a:pt x="287" y="3"/>
                  </a:lnTo>
                  <a:lnTo>
                    <a:pt x="312" y="7"/>
                  </a:lnTo>
                  <a:lnTo>
                    <a:pt x="332" y="14"/>
                  </a:lnTo>
                  <a:lnTo>
                    <a:pt x="332" y="14"/>
                  </a:lnTo>
                  <a:lnTo>
                    <a:pt x="340" y="17"/>
                  </a:lnTo>
                  <a:lnTo>
                    <a:pt x="349" y="21"/>
                  </a:lnTo>
                  <a:lnTo>
                    <a:pt x="356" y="26"/>
                  </a:lnTo>
                  <a:lnTo>
                    <a:pt x="364" y="33"/>
                  </a:lnTo>
                  <a:lnTo>
                    <a:pt x="370" y="39"/>
                  </a:lnTo>
                  <a:lnTo>
                    <a:pt x="377" y="46"/>
                  </a:lnTo>
                  <a:lnTo>
                    <a:pt x="388" y="62"/>
                  </a:lnTo>
                  <a:lnTo>
                    <a:pt x="388" y="62"/>
                  </a:lnTo>
                  <a:lnTo>
                    <a:pt x="397" y="80"/>
                  </a:lnTo>
                  <a:lnTo>
                    <a:pt x="405" y="99"/>
                  </a:lnTo>
                  <a:lnTo>
                    <a:pt x="409" y="119"/>
                  </a:lnTo>
                  <a:lnTo>
                    <a:pt x="410" y="140"/>
                  </a:lnTo>
                  <a:lnTo>
                    <a:pt x="410" y="140"/>
                  </a:lnTo>
                  <a:lnTo>
                    <a:pt x="409" y="153"/>
                  </a:lnTo>
                  <a:lnTo>
                    <a:pt x="408" y="166"/>
                  </a:lnTo>
                  <a:lnTo>
                    <a:pt x="405" y="179"/>
                  </a:lnTo>
                  <a:lnTo>
                    <a:pt x="401" y="190"/>
                  </a:lnTo>
                  <a:lnTo>
                    <a:pt x="396" y="202"/>
                  </a:lnTo>
                  <a:lnTo>
                    <a:pt x="390" y="212"/>
                  </a:lnTo>
                  <a:lnTo>
                    <a:pt x="383" y="222"/>
                  </a:lnTo>
                  <a:lnTo>
                    <a:pt x="374" y="231"/>
                  </a:lnTo>
                  <a:lnTo>
                    <a:pt x="374" y="231"/>
                  </a:lnTo>
                  <a:lnTo>
                    <a:pt x="365" y="240"/>
                  </a:lnTo>
                  <a:lnTo>
                    <a:pt x="355" y="249"/>
                  </a:lnTo>
                  <a:lnTo>
                    <a:pt x="342" y="256"/>
                  </a:lnTo>
                  <a:lnTo>
                    <a:pt x="329" y="262"/>
                  </a:lnTo>
                  <a:lnTo>
                    <a:pt x="315" y="268"/>
                  </a:lnTo>
                  <a:lnTo>
                    <a:pt x="300" y="272"/>
                  </a:lnTo>
                  <a:lnTo>
                    <a:pt x="283" y="276"/>
                  </a:lnTo>
                  <a:lnTo>
                    <a:pt x="266" y="280"/>
                  </a:lnTo>
                  <a:lnTo>
                    <a:pt x="266" y="280"/>
                  </a:lnTo>
                  <a:lnTo>
                    <a:pt x="289" y="293"/>
                  </a:lnTo>
                  <a:lnTo>
                    <a:pt x="299" y="299"/>
                  </a:lnTo>
                  <a:lnTo>
                    <a:pt x="306" y="306"/>
                  </a:lnTo>
                  <a:lnTo>
                    <a:pt x="306" y="306"/>
                  </a:lnTo>
                  <a:lnTo>
                    <a:pt x="321" y="320"/>
                  </a:lnTo>
                  <a:lnTo>
                    <a:pt x="336" y="336"/>
                  </a:lnTo>
                  <a:lnTo>
                    <a:pt x="349" y="354"/>
                  </a:lnTo>
                  <a:lnTo>
                    <a:pt x="363" y="373"/>
                  </a:lnTo>
                  <a:lnTo>
                    <a:pt x="452" y="513"/>
                  </a:lnTo>
                  <a:lnTo>
                    <a:pt x="367" y="513"/>
                  </a:lnTo>
                  <a:lnTo>
                    <a:pt x="299" y="407"/>
                  </a:lnTo>
                  <a:lnTo>
                    <a:pt x="299" y="407"/>
                  </a:lnTo>
                  <a:lnTo>
                    <a:pt x="272" y="366"/>
                  </a:lnTo>
                  <a:lnTo>
                    <a:pt x="250" y="335"/>
                  </a:lnTo>
                  <a:lnTo>
                    <a:pt x="250" y="335"/>
                  </a:lnTo>
                  <a:lnTo>
                    <a:pt x="240" y="325"/>
                  </a:lnTo>
                  <a:lnTo>
                    <a:pt x="231" y="315"/>
                  </a:lnTo>
                  <a:lnTo>
                    <a:pt x="223" y="307"/>
                  </a:lnTo>
                  <a:lnTo>
                    <a:pt x="216" y="302"/>
                  </a:lnTo>
                  <a:lnTo>
                    <a:pt x="216" y="302"/>
                  </a:lnTo>
                  <a:lnTo>
                    <a:pt x="200" y="293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70" y="285"/>
                  </a:lnTo>
                  <a:lnTo>
                    <a:pt x="147" y="285"/>
                  </a:lnTo>
                  <a:lnTo>
                    <a:pt x="67" y="285"/>
                  </a:lnTo>
                  <a:lnTo>
                    <a:pt x="67" y="513"/>
                  </a:lnTo>
                  <a:lnTo>
                    <a:pt x="0" y="513"/>
                  </a:lnTo>
                  <a:close/>
                  <a:moveTo>
                    <a:pt x="67" y="226"/>
                  </a:moveTo>
                  <a:lnTo>
                    <a:pt x="213" y="226"/>
                  </a:lnTo>
                  <a:lnTo>
                    <a:pt x="213" y="226"/>
                  </a:lnTo>
                  <a:lnTo>
                    <a:pt x="236" y="226"/>
                  </a:lnTo>
                  <a:lnTo>
                    <a:pt x="255" y="224"/>
                  </a:lnTo>
                  <a:lnTo>
                    <a:pt x="272" y="221"/>
                  </a:lnTo>
                  <a:lnTo>
                    <a:pt x="286" y="217"/>
                  </a:lnTo>
                  <a:lnTo>
                    <a:pt x="286" y="217"/>
                  </a:lnTo>
                  <a:lnTo>
                    <a:pt x="299" y="211"/>
                  </a:lnTo>
                  <a:lnTo>
                    <a:pt x="309" y="204"/>
                  </a:lnTo>
                  <a:lnTo>
                    <a:pt x="319" y="195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32" y="175"/>
                  </a:lnTo>
                  <a:lnTo>
                    <a:pt x="336" y="163"/>
                  </a:lnTo>
                  <a:lnTo>
                    <a:pt x="338" y="152"/>
                  </a:lnTo>
                  <a:lnTo>
                    <a:pt x="340" y="140"/>
                  </a:lnTo>
                  <a:lnTo>
                    <a:pt x="340" y="140"/>
                  </a:lnTo>
                  <a:lnTo>
                    <a:pt x="340" y="131"/>
                  </a:lnTo>
                  <a:lnTo>
                    <a:pt x="338" y="122"/>
                  </a:lnTo>
                  <a:lnTo>
                    <a:pt x="336" y="115"/>
                  </a:lnTo>
                  <a:lnTo>
                    <a:pt x="333" y="107"/>
                  </a:lnTo>
                  <a:lnTo>
                    <a:pt x="329" y="99"/>
                  </a:lnTo>
                  <a:lnTo>
                    <a:pt x="326" y="93"/>
                  </a:lnTo>
                  <a:lnTo>
                    <a:pt x="319" y="87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06" y="74"/>
                  </a:lnTo>
                  <a:lnTo>
                    <a:pt x="299" y="70"/>
                  </a:lnTo>
                  <a:lnTo>
                    <a:pt x="290" y="66"/>
                  </a:lnTo>
                  <a:lnTo>
                    <a:pt x="280" y="62"/>
                  </a:lnTo>
                  <a:lnTo>
                    <a:pt x="268" y="60"/>
                  </a:lnTo>
                  <a:lnTo>
                    <a:pt x="257" y="58"/>
                  </a:lnTo>
                  <a:lnTo>
                    <a:pt x="244" y="57"/>
                  </a:lnTo>
                  <a:lnTo>
                    <a:pt x="230" y="56"/>
                  </a:lnTo>
                  <a:lnTo>
                    <a:pt x="67" y="56"/>
                  </a:lnTo>
                  <a:lnTo>
                    <a:pt x="67" y="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3" name="Freeform 613"/>
            <p:cNvSpPr>
              <a:spLocks/>
            </p:cNvSpPr>
            <p:nvPr/>
          </p:nvSpPr>
          <p:spPr bwMode="auto">
            <a:xfrm>
              <a:off x="7156450" y="2416176"/>
              <a:ext cx="304800" cy="407988"/>
            </a:xfrm>
            <a:custGeom>
              <a:avLst/>
              <a:gdLst>
                <a:gd name="T0" fmla="*/ 0 w 382"/>
                <a:gd name="T1" fmla="*/ 513 h 513"/>
                <a:gd name="T2" fmla="*/ 0 w 382"/>
                <a:gd name="T3" fmla="*/ 0 h 513"/>
                <a:gd name="T4" fmla="*/ 369 w 382"/>
                <a:gd name="T5" fmla="*/ 0 h 513"/>
                <a:gd name="T6" fmla="*/ 369 w 382"/>
                <a:gd name="T7" fmla="*/ 60 h 513"/>
                <a:gd name="T8" fmla="*/ 67 w 382"/>
                <a:gd name="T9" fmla="*/ 60 h 513"/>
                <a:gd name="T10" fmla="*/ 67 w 382"/>
                <a:gd name="T11" fmla="*/ 217 h 513"/>
                <a:gd name="T12" fmla="*/ 350 w 382"/>
                <a:gd name="T13" fmla="*/ 217 h 513"/>
                <a:gd name="T14" fmla="*/ 350 w 382"/>
                <a:gd name="T15" fmla="*/ 277 h 513"/>
                <a:gd name="T16" fmla="*/ 67 w 382"/>
                <a:gd name="T17" fmla="*/ 277 h 513"/>
                <a:gd name="T18" fmla="*/ 67 w 382"/>
                <a:gd name="T19" fmla="*/ 453 h 513"/>
                <a:gd name="T20" fmla="*/ 382 w 382"/>
                <a:gd name="T21" fmla="*/ 453 h 513"/>
                <a:gd name="T22" fmla="*/ 382 w 382"/>
                <a:gd name="T23" fmla="*/ 513 h 513"/>
                <a:gd name="T24" fmla="*/ 0 w 382"/>
                <a:gd name="T25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2" h="513">
                  <a:moveTo>
                    <a:pt x="0" y="513"/>
                  </a:moveTo>
                  <a:lnTo>
                    <a:pt x="0" y="0"/>
                  </a:lnTo>
                  <a:lnTo>
                    <a:pt x="369" y="0"/>
                  </a:lnTo>
                  <a:lnTo>
                    <a:pt x="369" y="60"/>
                  </a:lnTo>
                  <a:lnTo>
                    <a:pt x="67" y="60"/>
                  </a:lnTo>
                  <a:lnTo>
                    <a:pt x="67" y="217"/>
                  </a:lnTo>
                  <a:lnTo>
                    <a:pt x="350" y="217"/>
                  </a:lnTo>
                  <a:lnTo>
                    <a:pt x="350" y="277"/>
                  </a:lnTo>
                  <a:lnTo>
                    <a:pt x="67" y="277"/>
                  </a:lnTo>
                  <a:lnTo>
                    <a:pt x="67" y="453"/>
                  </a:lnTo>
                  <a:lnTo>
                    <a:pt x="382" y="453"/>
                  </a:lnTo>
                  <a:lnTo>
                    <a:pt x="382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4" name="Freeform 614"/>
            <p:cNvSpPr>
              <a:spLocks/>
            </p:cNvSpPr>
            <p:nvPr/>
          </p:nvSpPr>
          <p:spPr bwMode="auto">
            <a:xfrm>
              <a:off x="7515225" y="2416176"/>
              <a:ext cx="320675" cy="407988"/>
            </a:xfrm>
            <a:custGeom>
              <a:avLst/>
              <a:gdLst>
                <a:gd name="T0" fmla="*/ 0 w 404"/>
                <a:gd name="T1" fmla="*/ 513 h 513"/>
                <a:gd name="T2" fmla="*/ 0 w 404"/>
                <a:gd name="T3" fmla="*/ 0 h 513"/>
                <a:gd name="T4" fmla="*/ 69 w 404"/>
                <a:gd name="T5" fmla="*/ 0 h 513"/>
                <a:gd name="T6" fmla="*/ 339 w 404"/>
                <a:gd name="T7" fmla="*/ 403 h 513"/>
                <a:gd name="T8" fmla="*/ 339 w 404"/>
                <a:gd name="T9" fmla="*/ 0 h 513"/>
                <a:gd name="T10" fmla="*/ 404 w 404"/>
                <a:gd name="T11" fmla="*/ 0 h 513"/>
                <a:gd name="T12" fmla="*/ 404 w 404"/>
                <a:gd name="T13" fmla="*/ 513 h 513"/>
                <a:gd name="T14" fmla="*/ 334 w 404"/>
                <a:gd name="T15" fmla="*/ 513 h 513"/>
                <a:gd name="T16" fmla="*/ 65 w 404"/>
                <a:gd name="T17" fmla="*/ 110 h 513"/>
                <a:gd name="T18" fmla="*/ 65 w 404"/>
                <a:gd name="T19" fmla="*/ 513 h 513"/>
                <a:gd name="T20" fmla="*/ 0 w 404"/>
                <a:gd name="T21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13">
                  <a:moveTo>
                    <a:pt x="0" y="513"/>
                  </a:moveTo>
                  <a:lnTo>
                    <a:pt x="0" y="0"/>
                  </a:lnTo>
                  <a:lnTo>
                    <a:pt x="69" y="0"/>
                  </a:lnTo>
                  <a:lnTo>
                    <a:pt x="339" y="403"/>
                  </a:lnTo>
                  <a:lnTo>
                    <a:pt x="339" y="0"/>
                  </a:lnTo>
                  <a:lnTo>
                    <a:pt x="404" y="0"/>
                  </a:lnTo>
                  <a:lnTo>
                    <a:pt x="404" y="513"/>
                  </a:lnTo>
                  <a:lnTo>
                    <a:pt x="334" y="513"/>
                  </a:lnTo>
                  <a:lnTo>
                    <a:pt x="65" y="110"/>
                  </a:lnTo>
                  <a:lnTo>
                    <a:pt x="65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15" name="Freeform 615"/>
            <p:cNvSpPr>
              <a:spLocks noEditPoints="1"/>
            </p:cNvSpPr>
            <p:nvPr/>
          </p:nvSpPr>
          <p:spPr bwMode="auto">
            <a:xfrm>
              <a:off x="7874000" y="2416176"/>
              <a:ext cx="381000" cy="407988"/>
            </a:xfrm>
            <a:custGeom>
              <a:avLst/>
              <a:gdLst>
                <a:gd name="T0" fmla="*/ 0 w 479"/>
                <a:gd name="T1" fmla="*/ 513 h 513"/>
                <a:gd name="T2" fmla="*/ 197 w 479"/>
                <a:gd name="T3" fmla="*/ 0 h 513"/>
                <a:gd name="T4" fmla="*/ 270 w 479"/>
                <a:gd name="T5" fmla="*/ 0 h 513"/>
                <a:gd name="T6" fmla="*/ 479 w 479"/>
                <a:gd name="T7" fmla="*/ 513 h 513"/>
                <a:gd name="T8" fmla="*/ 403 w 479"/>
                <a:gd name="T9" fmla="*/ 513 h 513"/>
                <a:gd name="T10" fmla="*/ 343 w 479"/>
                <a:gd name="T11" fmla="*/ 358 h 513"/>
                <a:gd name="T12" fmla="*/ 128 w 479"/>
                <a:gd name="T13" fmla="*/ 358 h 513"/>
                <a:gd name="T14" fmla="*/ 71 w 479"/>
                <a:gd name="T15" fmla="*/ 513 h 513"/>
                <a:gd name="T16" fmla="*/ 0 w 479"/>
                <a:gd name="T17" fmla="*/ 513 h 513"/>
                <a:gd name="T18" fmla="*/ 148 w 479"/>
                <a:gd name="T19" fmla="*/ 302 h 513"/>
                <a:gd name="T20" fmla="*/ 321 w 479"/>
                <a:gd name="T21" fmla="*/ 302 h 513"/>
                <a:gd name="T22" fmla="*/ 268 w 479"/>
                <a:gd name="T23" fmla="*/ 160 h 513"/>
                <a:gd name="T24" fmla="*/ 268 w 479"/>
                <a:gd name="T25" fmla="*/ 160 h 513"/>
                <a:gd name="T26" fmla="*/ 247 w 479"/>
                <a:gd name="T27" fmla="*/ 101 h 513"/>
                <a:gd name="T28" fmla="*/ 231 w 479"/>
                <a:gd name="T29" fmla="*/ 53 h 513"/>
                <a:gd name="T30" fmla="*/ 231 w 479"/>
                <a:gd name="T31" fmla="*/ 53 h 513"/>
                <a:gd name="T32" fmla="*/ 226 w 479"/>
                <a:gd name="T33" fmla="*/ 79 h 513"/>
                <a:gd name="T34" fmla="*/ 220 w 479"/>
                <a:gd name="T35" fmla="*/ 103 h 513"/>
                <a:gd name="T36" fmla="*/ 212 w 479"/>
                <a:gd name="T37" fmla="*/ 128 h 513"/>
                <a:gd name="T38" fmla="*/ 204 w 479"/>
                <a:gd name="T39" fmla="*/ 152 h 513"/>
                <a:gd name="T40" fmla="*/ 148 w 479"/>
                <a:gd name="T41" fmla="*/ 302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9" h="513">
                  <a:moveTo>
                    <a:pt x="0" y="513"/>
                  </a:moveTo>
                  <a:lnTo>
                    <a:pt x="197" y="0"/>
                  </a:lnTo>
                  <a:lnTo>
                    <a:pt x="270" y="0"/>
                  </a:lnTo>
                  <a:lnTo>
                    <a:pt x="479" y="513"/>
                  </a:lnTo>
                  <a:lnTo>
                    <a:pt x="403" y="513"/>
                  </a:lnTo>
                  <a:lnTo>
                    <a:pt x="343" y="358"/>
                  </a:lnTo>
                  <a:lnTo>
                    <a:pt x="128" y="358"/>
                  </a:lnTo>
                  <a:lnTo>
                    <a:pt x="71" y="513"/>
                  </a:lnTo>
                  <a:lnTo>
                    <a:pt x="0" y="513"/>
                  </a:lnTo>
                  <a:close/>
                  <a:moveTo>
                    <a:pt x="148" y="302"/>
                  </a:moveTo>
                  <a:lnTo>
                    <a:pt x="321" y="302"/>
                  </a:lnTo>
                  <a:lnTo>
                    <a:pt x="268" y="160"/>
                  </a:lnTo>
                  <a:lnTo>
                    <a:pt x="268" y="160"/>
                  </a:lnTo>
                  <a:lnTo>
                    <a:pt x="247" y="101"/>
                  </a:lnTo>
                  <a:lnTo>
                    <a:pt x="231" y="53"/>
                  </a:lnTo>
                  <a:lnTo>
                    <a:pt x="231" y="53"/>
                  </a:lnTo>
                  <a:lnTo>
                    <a:pt x="226" y="79"/>
                  </a:lnTo>
                  <a:lnTo>
                    <a:pt x="220" y="103"/>
                  </a:lnTo>
                  <a:lnTo>
                    <a:pt x="212" y="128"/>
                  </a:lnTo>
                  <a:lnTo>
                    <a:pt x="204" y="152"/>
                  </a:lnTo>
                  <a:lnTo>
                    <a:pt x="148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0" name="Freeform 616"/>
            <p:cNvSpPr>
              <a:spLocks/>
            </p:cNvSpPr>
            <p:nvPr/>
          </p:nvSpPr>
          <p:spPr bwMode="auto">
            <a:xfrm>
              <a:off x="8270875" y="2416176"/>
              <a:ext cx="320675" cy="414338"/>
            </a:xfrm>
            <a:custGeom>
              <a:avLst/>
              <a:gdLst>
                <a:gd name="T0" fmla="*/ 403 w 403"/>
                <a:gd name="T1" fmla="*/ 0 h 522"/>
                <a:gd name="T2" fmla="*/ 403 w 403"/>
                <a:gd name="T3" fmla="*/ 297 h 522"/>
                <a:gd name="T4" fmla="*/ 399 w 403"/>
                <a:gd name="T5" fmla="*/ 366 h 522"/>
                <a:gd name="T6" fmla="*/ 390 w 403"/>
                <a:gd name="T7" fmla="*/ 407 h 522"/>
                <a:gd name="T8" fmla="*/ 386 w 403"/>
                <a:gd name="T9" fmla="*/ 420 h 522"/>
                <a:gd name="T10" fmla="*/ 375 w 403"/>
                <a:gd name="T11" fmla="*/ 441 h 522"/>
                <a:gd name="T12" fmla="*/ 361 w 403"/>
                <a:gd name="T13" fmla="*/ 461 h 522"/>
                <a:gd name="T14" fmla="*/ 344 w 403"/>
                <a:gd name="T15" fmla="*/ 478 h 522"/>
                <a:gd name="T16" fmla="*/ 322 w 403"/>
                <a:gd name="T17" fmla="*/ 494 h 522"/>
                <a:gd name="T18" fmla="*/ 311 w 403"/>
                <a:gd name="T19" fmla="*/ 500 h 522"/>
                <a:gd name="T20" fmla="*/ 284 w 403"/>
                <a:gd name="T21" fmla="*/ 510 h 522"/>
                <a:gd name="T22" fmla="*/ 254 w 403"/>
                <a:gd name="T23" fmla="*/ 518 h 522"/>
                <a:gd name="T24" fmla="*/ 221 w 403"/>
                <a:gd name="T25" fmla="*/ 522 h 522"/>
                <a:gd name="T26" fmla="*/ 203 w 403"/>
                <a:gd name="T27" fmla="*/ 522 h 522"/>
                <a:gd name="T28" fmla="*/ 169 w 403"/>
                <a:gd name="T29" fmla="*/ 521 h 522"/>
                <a:gd name="T30" fmla="*/ 137 w 403"/>
                <a:gd name="T31" fmla="*/ 516 h 522"/>
                <a:gd name="T32" fmla="*/ 110 w 403"/>
                <a:gd name="T33" fmla="*/ 508 h 522"/>
                <a:gd name="T34" fmla="*/ 84 w 403"/>
                <a:gd name="T35" fmla="*/ 496 h 522"/>
                <a:gd name="T36" fmla="*/ 74 w 403"/>
                <a:gd name="T37" fmla="*/ 490 h 522"/>
                <a:gd name="T38" fmla="*/ 54 w 403"/>
                <a:gd name="T39" fmla="*/ 475 h 522"/>
                <a:gd name="T40" fmla="*/ 38 w 403"/>
                <a:gd name="T41" fmla="*/ 457 h 522"/>
                <a:gd name="T42" fmla="*/ 24 w 403"/>
                <a:gd name="T43" fmla="*/ 436 h 522"/>
                <a:gd name="T44" fmla="*/ 19 w 403"/>
                <a:gd name="T45" fmla="*/ 425 h 522"/>
                <a:gd name="T46" fmla="*/ 11 w 403"/>
                <a:gd name="T47" fmla="*/ 399 h 522"/>
                <a:gd name="T48" fmla="*/ 5 w 403"/>
                <a:gd name="T49" fmla="*/ 370 h 522"/>
                <a:gd name="T50" fmla="*/ 0 w 403"/>
                <a:gd name="T51" fmla="*/ 297 h 522"/>
                <a:gd name="T52" fmla="*/ 68 w 403"/>
                <a:gd name="T53" fmla="*/ 0 h 522"/>
                <a:gd name="T54" fmla="*/ 68 w 403"/>
                <a:gd name="T55" fmla="*/ 295 h 522"/>
                <a:gd name="T56" fmla="*/ 70 w 403"/>
                <a:gd name="T57" fmla="*/ 354 h 522"/>
                <a:gd name="T58" fmla="*/ 80 w 403"/>
                <a:gd name="T59" fmla="*/ 394 h 522"/>
                <a:gd name="T60" fmla="*/ 87 w 403"/>
                <a:gd name="T61" fmla="*/ 409 h 522"/>
                <a:gd name="T62" fmla="*/ 109 w 403"/>
                <a:gd name="T63" fmla="*/ 434 h 522"/>
                <a:gd name="T64" fmla="*/ 123 w 403"/>
                <a:gd name="T65" fmla="*/ 444 h 522"/>
                <a:gd name="T66" fmla="*/ 156 w 403"/>
                <a:gd name="T67" fmla="*/ 457 h 522"/>
                <a:gd name="T68" fmla="*/ 197 w 403"/>
                <a:gd name="T69" fmla="*/ 461 h 522"/>
                <a:gd name="T70" fmla="*/ 215 w 403"/>
                <a:gd name="T71" fmla="*/ 461 h 522"/>
                <a:gd name="T72" fmla="*/ 247 w 403"/>
                <a:gd name="T73" fmla="*/ 455 h 522"/>
                <a:gd name="T74" fmla="*/ 274 w 403"/>
                <a:gd name="T75" fmla="*/ 448 h 522"/>
                <a:gd name="T76" fmla="*/ 295 w 403"/>
                <a:gd name="T77" fmla="*/ 435 h 522"/>
                <a:gd name="T78" fmla="*/ 303 w 403"/>
                <a:gd name="T79" fmla="*/ 426 h 522"/>
                <a:gd name="T80" fmla="*/ 317 w 403"/>
                <a:gd name="T81" fmla="*/ 405 h 522"/>
                <a:gd name="T82" fmla="*/ 327 w 403"/>
                <a:gd name="T83" fmla="*/ 377 h 522"/>
                <a:gd name="T84" fmla="*/ 334 w 403"/>
                <a:gd name="T85" fmla="*/ 340 h 522"/>
                <a:gd name="T86" fmla="*/ 335 w 403"/>
                <a:gd name="T87" fmla="*/ 29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3" h="522">
                  <a:moveTo>
                    <a:pt x="335" y="0"/>
                  </a:moveTo>
                  <a:lnTo>
                    <a:pt x="403" y="0"/>
                  </a:lnTo>
                  <a:lnTo>
                    <a:pt x="403" y="297"/>
                  </a:lnTo>
                  <a:lnTo>
                    <a:pt x="403" y="297"/>
                  </a:lnTo>
                  <a:lnTo>
                    <a:pt x="401" y="332"/>
                  </a:lnTo>
                  <a:lnTo>
                    <a:pt x="399" y="366"/>
                  </a:lnTo>
                  <a:lnTo>
                    <a:pt x="394" y="394"/>
                  </a:lnTo>
                  <a:lnTo>
                    <a:pt x="390" y="407"/>
                  </a:lnTo>
                  <a:lnTo>
                    <a:pt x="386" y="420"/>
                  </a:lnTo>
                  <a:lnTo>
                    <a:pt x="386" y="420"/>
                  </a:lnTo>
                  <a:lnTo>
                    <a:pt x="381" y="430"/>
                  </a:lnTo>
                  <a:lnTo>
                    <a:pt x="375" y="441"/>
                  </a:lnTo>
                  <a:lnTo>
                    <a:pt x="368" y="452"/>
                  </a:lnTo>
                  <a:lnTo>
                    <a:pt x="361" y="461"/>
                  </a:lnTo>
                  <a:lnTo>
                    <a:pt x="353" y="469"/>
                  </a:lnTo>
                  <a:lnTo>
                    <a:pt x="344" y="478"/>
                  </a:lnTo>
                  <a:lnTo>
                    <a:pt x="334" y="486"/>
                  </a:lnTo>
                  <a:lnTo>
                    <a:pt x="322" y="494"/>
                  </a:lnTo>
                  <a:lnTo>
                    <a:pt x="322" y="494"/>
                  </a:lnTo>
                  <a:lnTo>
                    <a:pt x="311" y="500"/>
                  </a:lnTo>
                  <a:lnTo>
                    <a:pt x="298" y="505"/>
                  </a:lnTo>
                  <a:lnTo>
                    <a:pt x="284" y="510"/>
                  </a:lnTo>
                  <a:lnTo>
                    <a:pt x="270" y="514"/>
                  </a:lnTo>
                  <a:lnTo>
                    <a:pt x="254" y="518"/>
                  </a:lnTo>
                  <a:lnTo>
                    <a:pt x="238" y="519"/>
                  </a:lnTo>
                  <a:lnTo>
                    <a:pt x="221" y="522"/>
                  </a:lnTo>
                  <a:lnTo>
                    <a:pt x="203" y="522"/>
                  </a:lnTo>
                  <a:lnTo>
                    <a:pt x="203" y="522"/>
                  </a:lnTo>
                  <a:lnTo>
                    <a:pt x="185" y="522"/>
                  </a:lnTo>
                  <a:lnTo>
                    <a:pt x="169" y="521"/>
                  </a:lnTo>
                  <a:lnTo>
                    <a:pt x="152" y="518"/>
                  </a:lnTo>
                  <a:lnTo>
                    <a:pt x="137" y="516"/>
                  </a:lnTo>
                  <a:lnTo>
                    <a:pt x="123" y="512"/>
                  </a:lnTo>
                  <a:lnTo>
                    <a:pt x="110" y="508"/>
                  </a:lnTo>
                  <a:lnTo>
                    <a:pt x="97" y="503"/>
                  </a:lnTo>
                  <a:lnTo>
                    <a:pt x="84" y="496"/>
                  </a:lnTo>
                  <a:lnTo>
                    <a:pt x="84" y="496"/>
                  </a:lnTo>
                  <a:lnTo>
                    <a:pt x="74" y="490"/>
                  </a:lnTo>
                  <a:lnTo>
                    <a:pt x="64" y="484"/>
                  </a:lnTo>
                  <a:lnTo>
                    <a:pt x="54" y="475"/>
                  </a:lnTo>
                  <a:lnTo>
                    <a:pt x="46" y="467"/>
                  </a:lnTo>
                  <a:lnTo>
                    <a:pt x="38" y="457"/>
                  </a:lnTo>
                  <a:lnTo>
                    <a:pt x="31" y="448"/>
                  </a:lnTo>
                  <a:lnTo>
                    <a:pt x="24" y="436"/>
                  </a:lnTo>
                  <a:lnTo>
                    <a:pt x="19" y="425"/>
                  </a:lnTo>
                  <a:lnTo>
                    <a:pt x="19" y="425"/>
                  </a:lnTo>
                  <a:lnTo>
                    <a:pt x="15" y="413"/>
                  </a:lnTo>
                  <a:lnTo>
                    <a:pt x="11" y="399"/>
                  </a:lnTo>
                  <a:lnTo>
                    <a:pt x="8" y="385"/>
                  </a:lnTo>
                  <a:lnTo>
                    <a:pt x="5" y="370"/>
                  </a:lnTo>
                  <a:lnTo>
                    <a:pt x="1" y="335"/>
                  </a:lnTo>
                  <a:lnTo>
                    <a:pt x="0" y="297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95"/>
                  </a:lnTo>
                  <a:lnTo>
                    <a:pt x="68" y="295"/>
                  </a:lnTo>
                  <a:lnTo>
                    <a:pt x="69" y="327"/>
                  </a:lnTo>
                  <a:lnTo>
                    <a:pt x="70" y="354"/>
                  </a:lnTo>
                  <a:lnTo>
                    <a:pt x="74" y="376"/>
                  </a:lnTo>
                  <a:lnTo>
                    <a:pt x="80" y="394"/>
                  </a:lnTo>
                  <a:lnTo>
                    <a:pt x="80" y="394"/>
                  </a:lnTo>
                  <a:lnTo>
                    <a:pt x="87" y="409"/>
                  </a:lnTo>
                  <a:lnTo>
                    <a:pt x="97" y="422"/>
                  </a:lnTo>
                  <a:lnTo>
                    <a:pt x="109" y="434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39" y="450"/>
                  </a:lnTo>
                  <a:lnTo>
                    <a:pt x="156" y="457"/>
                  </a:lnTo>
                  <a:lnTo>
                    <a:pt x="176" y="459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215" y="461"/>
                  </a:lnTo>
                  <a:lnTo>
                    <a:pt x="231" y="458"/>
                  </a:lnTo>
                  <a:lnTo>
                    <a:pt x="247" y="455"/>
                  </a:lnTo>
                  <a:lnTo>
                    <a:pt x="261" y="452"/>
                  </a:lnTo>
                  <a:lnTo>
                    <a:pt x="274" y="448"/>
                  </a:lnTo>
                  <a:lnTo>
                    <a:pt x="285" y="441"/>
                  </a:lnTo>
                  <a:lnTo>
                    <a:pt x="295" y="435"/>
                  </a:lnTo>
                  <a:lnTo>
                    <a:pt x="303" y="426"/>
                  </a:lnTo>
                  <a:lnTo>
                    <a:pt x="303" y="426"/>
                  </a:lnTo>
                  <a:lnTo>
                    <a:pt x="311" y="417"/>
                  </a:lnTo>
                  <a:lnTo>
                    <a:pt x="317" y="405"/>
                  </a:lnTo>
                  <a:lnTo>
                    <a:pt x="322" y="393"/>
                  </a:lnTo>
                  <a:lnTo>
                    <a:pt x="327" y="377"/>
                  </a:lnTo>
                  <a:lnTo>
                    <a:pt x="331" y="359"/>
                  </a:lnTo>
                  <a:lnTo>
                    <a:pt x="334" y="340"/>
                  </a:lnTo>
                  <a:lnTo>
                    <a:pt x="335" y="320"/>
                  </a:lnTo>
                  <a:lnTo>
                    <a:pt x="335" y="29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1" name="Freeform 617"/>
            <p:cNvSpPr>
              <a:spLocks/>
            </p:cNvSpPr>
            <p:nvPr/>
          </p:nvSpPr>
          <p:spPr bwMode="auto">
            <a:xfrm>
              <a:off x="8670925" y="2416176"/>
              <a:ext cx="254000" cy="407988"/>
            </a:xfrm>
            <a:custGeom>
              <a:avLst/>
              <a:gdLst>
                <a:gd name="T0" fmla="*/ 0 w 321"/>
                <a:gd name="T1" fmla="*/ 513 h 513"/>
                <a:gd name="T2" fmla="*/ 0 w 321"/>
                <a:gd name="T3" fmla="*/ 0 h 513"/>
                <a:gd name="T4" fmla="*/ 68 w 321"/>
                <a:gd name="T5" fmla="*/ 0 h 513"/>
                <a:gd name="T6" fmla="*/ 68 w 321"/>
                <a:gd name="T7" fmla="*/ 453 h 513"/>
                <a:gd name="T8" fmla="*/ 321 w 321"/>
                <a:gd name="T9" fmla="*/ 453 h 513"/>
                <a:gd name="T10" fmla="*/ 321 w 321"/>
                <a:gd name="T11" fmla="*/ 513 h 513"/>
                <a:gd name="T12" fmla="*/ 0 w 321"/>
                <a:gd name="T13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513">
                  <a:moveTo>
                    <a:pt x="0" y="513"/>
                  </a:moveTo>
                  <a:lnTo>
                    <a:pt x="0" y="0"/>
                  </a:lnTo>
                  <a:lnTo>
                    <a:pt x="68" y="0"/>
                  </a:lnTo>
                  <a:lnTo>
                    <a:pt x="68" y="453"/>
                  </a:lnTo>
                  <a:lnTo>
                    <a:pt x="321" y="453"/>
                  </a:lnTo>
                  <a:lnTo>
                    <a:pt x="321" y="513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22" name="Freeform 618"/>
            <p:cNvSpPr>
              <a:spLocks/>
            </p:cNvSpPr>
            <p:nvPr/>
          </p:nvSpPr>
          <p:spPr bwMode="auto">
            <a:xfrm>
              <a:off x="8885238" y="2416176"/>
              <a:ext cx="322263" cy="407988"/>
            </a:xfrm>
            <a:custGeom>
              <a:avLst/>
              <a:gdLst>
                <a:gd name="T0" fmla="*/ 169 w 407"/>
                <a:gd name="T1" fmla="*/ 513 h 513"/>
                <a:gd name="T2" fmla="*/ 169 w 407"/>
                <a:gd name="T3" fmla="*/ 60 h 513"/>
                <a:gd name="T4" fmla="*/ 0 w 407"/>
                <a:gd name="T5" fmla="*/ 60 h 513"/>
                <a:gd name="T6" fmla="*/ 0 w 407"/>
                <a:gd name="T7" fmla="*/ 0 h 513"/>
                <a:gd name="T8" fmla="*/ 407 w 407"/>
                <a:gd name="T9" fmla="*/ 0 h 513"/>
                <a:gd name="T10" fmla="*/ 407 w 407"/>
                <a:gd name="T11" fmla="*/ 60 h 513"/>
                <a:gd name="T12" fmla="*/ 237 w 407"/>
                <a:gd name="T13" fmla="*/ 60 h 513"/>
                <a:gd name="T14" fmla="*/ 237 w 407"/>
                <a:gd name="T15" fmla="*/ 513 h 513"/>
                <a:gd name="T16" fmla="*/ 169 w 407"/>
                <a:gd name="T17" fmla="*/ 513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513">
                  <a:moveTo>
                    <a:pt x="169" y="513"/>
                  </a:moveTo>
                  <a:lnTo>
                    <a:pt x="169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407" y="0"/>
                  </a:lnTo>
                  <a:lnTo>
                    <a:pt x="407" y="60"/>
                  </a:lnTo>
                  <a:lnTo>
                    <a:pt x="237" y="60"/>
                  </a:lnTo>
                  <a:lnTo>
                    <a:pt x="237" y="513"/>
                  </a:lnTo>
                  <a:lnTo>
                    <a:pt x="169" y="5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123" name="Text Box 74"/>
          <p:cNvSpPr txBox="1">
            <a:spLocks noChangeArrowheads="1"/>
          </p:cNvSpPr>
          <p:nvPr/>
        </p:nvSpPr>
        <p:spPr bwMode="auto">
          <a:xfrm>
            <a:off x="2591080" y="9831089"/>
            <a:ext cx="73495" cy="79708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 anchor="ctr" anchorCtr="1"/>
          <a:lstStyle>
            <a:lvl1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fr-FR" sz="500" b="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4331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Clr>
        <a:schemeClr val="accent1"/>
      </a:buClr>
      <a:buFont typeface="Wingdings" pitchFamily="2" charset="2"/>
      <a:defRPr sz="600" kern="1200">
        <a:solidFill>
          <a:schemeClr val="tx1"/>
        </a:solidFill>
        <a:latin typeface="Arial" pitchFamily="-28" charset="0"/>
        <a:ea typeface="MS PGothic" pitchFamily="34" charset="-128"/>
        <a:cs typeface="ＭＳ Ｐゴシック" pitchFamily="-28" charset="-128"/>
      </a:defRPr>
    </a:lvl1pPr>
    <a:lvl2pPr marL="557213" indent="-21431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2pPr>
    <a:lvl3pPr marL="857250" indent="-1714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3pPr>
    <a:lvl4pPr marL="1200150" indent="-1714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4pPr>
    <a:lvl5pPr marL="1543050" indent="-1714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itchFamily="-28" charset="0"/>
        <a:ea typeface="MS PGothic" pitchFamily="34" charset="-128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2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Espace réservé pour une image  5"/>
          <p:cNvSpPr>
            <a:spLocks noGrp="1"/>
          </p:cNvSpPr>
          <p:nvPr>
            <p:ph type="pic" sz="quarter" idx="10"/>
          </p:nvPr>
        </p:nvSpPr>
        <p:spPr>
          <a:xfrm>
            <a:off x="180975" y="180976"/>
            <a:ext cx="8785225" cy="28035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FR" dirty="0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80975" y="3022600"/>
            <a:ext cx="8785225" cy="1404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2400" cap="all" baseline="0">
                <a:latin typeface="+mn-lt"/>
              </a:defRPr>
            </a:lvl1pPr>
          </a:lstStyle>
          <a:p>
            <a:pPr lvl="0"/>
            <a:r>
              <a:rPr lang="fr-FR" dirty="0" smtClean="0"/>
              <a:t>Titre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420675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 userDrawn="1"/>
        </p:nvGrpSpPr>
        <p:grpSpPr>
          <a:xfrm>
            <a:off x="3136900" y="2330450"/>
            <a:ext cx="2870201" cy="482600"/>
            <a:chOff x="3136900" y="2330450"/>
            <a:chExt cx="2870201" cy="482600"/>
          </a:xfrm>
        </p:grpSpPr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3136900" y="2339975"/>
              <a:ext cx="296863" cy="463550"/>
            </a:xfrm>
            <a:custGeom>
              <a:avLst/>
              <a:gdLst>
                <a:gd name="T0" fmla="*/ 748 w 748"/>
                <a:gd name="T1" fmla="*/ 0 h 1172"/>
                <a:gd name="T2" fmla="*/ 748 w 748"/>
                <a:gd name="T3" fmla="*/ 194 h 1172"/>
                <a:gd name="T4" fmla="*/ 492 w 748"/>
                <a:gd name="T5" fmla="*/ 194 h 1172"/>
                <a:gd name="T6" fmla="*/ 492 w 748"/>
                <a:gd name="T7" fmla="*/ 1172 h 1172"/>
                <a:gd name="T8" fmla="*/ 255 w 748"/>
                <a:gd name="T9" fmla="*/ 1172 h 1172"/>
                <a:gd name="T10" fmla="*/ 255 w 748"/>
                <a:gd name="T11" fmla="*/ 194 h 1172"/>
                <a:gd name="T12" fmla="*/ 0 w 748"/>
                <a:gd name="T13" fmla="*/ 194 h 1172"/>
                <a:gd name="T14" fmla="*/ 0 w 748"/>
                <a:gd name="T15" fmla="*/ 0 h 1172"/>
                <a:gd name="T16" fmla="*/ 748 w 748"/>
                <a:gd name="T1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8" h="1172">
                  <a:moveTo>
                    <a:pt x="748" y="0"/>
                  </a:moveTo>
                  <a:lnTo>
                    <a:pt x="748" y="194"/>
                  </a:lnTo>
                  <a:lnTo>
                    <a:pt x="492" y="194"/>
                  </a:lnTo>
                  <a:lnTo>
                    <a:pt x="492" y="1172"/>
                  </a:lnTo>
                  <a:lnTo>
                    <a:pt x="255" y="1172"/>
                  </a:lnTo>
                  <a:lnTo>
                    <a:pt x="255" y="194"/>
                  </a:lnTo>
                  <a:lnTo>
                    <a:pt x="0" y="194"/>
                  </a:lnTo>
                  <a:lnTo>
                    <a:pt x="0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3465513" y="2339975"/>
              <a:ext cx="296863" cy="463550"/>
            </a:xfrm>
            <a:custGeom>
              <a:avLst/>
              <a:gdLst>
                <a:gd name="T0" fmla="*/ 0 w 748"/>
                <a:gd name="T1" fmla="*/ 0 h 1172"/>
                <a:gd name="T2" fmla="*/ 237 w 748"/>
                <a:gd name="T3" fmla="*/ 0 h 1172"/>
                <a:gd name="T4" fmla="*/ 237 w 748"/>
                <a:gd name="T5" fmla="*/ 448 h 1172"/>
                <a:gd name="T6" fmla="*/ 513 w 748"/>
                <a:gd name="T7" fmla="*/ 448 h 1172"/>
                <a:gd name="T8" fmla="*/ 513 w 748"/>
                <a:gd name="T9" fmla="*/ 0 h 1172"/>
                <a:gd name="T10" fmla="*/ 748 w 748"/>
                <a:gd name="T11" fmla="*/ 0 h 1172"/>
                <a:gd name="T12" fmla="*/ 748 w 748"/>
                <a:gd name="T13" fmla="*/ 1172 h 1172"/>
                <a:gd name="T14" fmla="*/ 513 w 748"/>
                <a:gd name="T15" fmla="*/ 1172 h 1172"/>
                <a:gd name="T16" fmla="*/ 513 w 748"/>
                <a:gd name="T17" fmla="*/ 652 h 1172"/>
                <a:gd name="T18" fmla="*/ 237 w 748"/>
                <a:gd name="T19" fmla="*/ 652 h 1172"/>
                <a:gd name="T20" fmla="*/ 237 w 748"/>
                <a:gd name="T21" fmla="*/ 1172 h 1172"/>
                <a:gd name="T22" fmla="*/ 0 w 748"/>
                <a:gd name="T23" fmla="*/ 1172 h 1172"/>
                <a:gd name="T24" fmla="*/ 0 w 748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8" h="1172">
                  <a:moveTo>
                    <a:pt x="0" y="0"/>
                  </a:moveTo>
                  <a:lnTo>
                    <a:pt x="237" y="0"/>
                  </a:lnTo>
                  <a:lnTo>
                    <a:pt x="237" y="448"/>
                  </a:lnTo>
                  <a:lnTo>
                    <a:pt x="513" y="448"/>
                  </a:lnTo>
                  <a:lnTo>
                    <a:pt x="513" y="0"/>
                  </a:lnTo>
                  <a:lnTo>
                    <a:pt x="748" y="0"/>
                  </a:lnTo>
                  <a:lnTo>
                    <a:pt x="748" y="1172"/>
                  </a:lnTo>
                  <a:lnTo>
                    <a:pt x="513" y="1172"/>
                  </a:lnTo>
                  <a:lnTo>
                    <a:pt x="513" y="652"/>
                  </a:lnTo>
                  <a:lnTo>
                    <a:pt x="237" y="652"/>
                  </a:lnTo>
                  <a:lnTo>
                    <a:pt x="237" y="1172"/>
                  </a:lnTo>
                  <a:lnTo>
                    <a:pt x="0" y="1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3790950" y="2339975"/>
              <a:ext cx="361950" cy="463550"/>
            </a:xfrm>
            <a:custGeom>
              <a:avLst/>
              <a:gdLst>
                <a:gd name="T0" fmla="*/ 311 w 912"/>
                <a:gd name="T1" fmla="*/ 0 h 1172"/>
                <a:gd name="T2" fmla="*/ 602 w 912"/>
                <a:gd name="T3" fmla="*/ 0 h 1172"/>
                <a:gd name="T4" fmla="*/ 912 w 912"/>
                <a:gd name="T5" fmla="*/ 1172 h 1172"/>
                <a:gd name="T6" fmla="*/ 666 w 912"/>
                <a:gd name="T7" fmla="*/ 1172 h 1172"/>
                <a:gd name="T8" fmla="*/ 613 w 912"/>
                <a:gd name="T9" fmla="*/ 924 h 1172"/>
                <a:gd name="T10" fmla="*/ 301 w 912"/>
                <a:gd name="T11" fmla="*/ 924 h 1172"/>
                <a:gd name="T12" fmla="*/ 247 w 912"/>
                <a:gd name="T13" fmla="*/ 1172 h 1172"/>
                <a:gd name="T14" fmla="*/ 0 w 912"/>
                <a:gd name="T15" fmla="*/ 1172 h 1172"/>
                <a:gd name="T16" fmla="*/ 311 w 912"/>
                <a:gd name="T17" fmla="*/ 0 h 1172"/>
                <a:gd name="T18" fmla="*/ 342 w 912"/>
                <a:gd name="T19" fmla="*/ 730 h 1172"/>
                <a:gd name="T20" fmla="*/ 571 w 912"/>
                <a:gd name="T21" fmla="*/ 730 h 1172"/>
                <a:gd name="T22" fmla="*/ 458 w 912"/>
                <a:gd name="T23" fmla="*/ 204 h 1172"/>
                <a:gd name="T24" fmla="*/ 455 w 912"/>
                <a:gd name="T25" fmla="*/ 204 h 1172"/>
                <a:gd name="T26" fmla="*/ 342 w 912"/>
                <a:gd name="T27" fmla="*/ 73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2" h="1172">
                  <a:moveTo>
                    <a:pt x="311" y="0"/>
                  </a:moveTo>
                  <a:lnTo>
                    <a:pt x="602" y="0"/>
                  </a:lnTo>
                  <a:lnTo>
                    <a:pt x="912" y="1172"/>
                  </a:lnTo>
                  <a:lnTo>
                    <a:pt x="666" y="1172"/>
                  </a:lnTo>
                  <a:lnTo>
                    <a:pt x="613" y="924"/>
                  </a:lnTo>
                  <a:lnTo>
                    <a:pt x="301" y="924"/>
                  </a:lnTo>
                  <a:lnTo>
                    <a:pt x="247" y="1172"/>
                  </a:lnTo>
                  <a:lnTo>
                    <a:pt x="0" y="1172"/>
                  </a:lnTo>
                  <a:lnTo>
                    <a:pt x="311" y="0"/>
                  </a:lnTo>
                  <a:close/>
                  <a:moveTo>
                    <a:pt x="342" y="730"/>
                  </a:moveTo>
                  <a:lnTo>
                    <a:pt x="571" y="730"/>
                  </a:lnTo>
                  <a:lnTo>
                    <a:pt x="458" y="204"/>
                  </a:lnTo>
                  <a:lnTo>
                    <a:pt x="455" y="204"/>
                  </a:lnTo>
                  <a:lnTo>
                    <a:pt x="342" y="7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4181475" y="2339975"/>
              <a:ext cx="309563" cy="463550"/>
            </a:xfrm>
            <a:custGeom>
              <a:avLst/>
              <a:gdLst>
                <a:gd name="T0" fmla="*/ 271 w 777"/>
                <a:gd name="T1" fmla="*/ 0 h 1172"/>
                <a:gd name="T2" fmla="*/ 557 w 777"/>
                <a:gd name="T3" fmla="*/ 803 h 1172"/>
                <a:gd name="T4" fmla="*/ 560 w 777"/>
                <a:gd name="T5" fmla="*/ 803 h 1172"/>
                <a:gd name="T6" fmla="*/ 560 w 777"/>
                <a:gd name="T7" fmla="*/ 0 h 1172"/>
                <a:gd name="T8" fmla="*/ 777 w 777"/>
                <a:gd name="T9" fmla="*/ 0 h 1172"/>
                <a:gd name="T10" fmla="*/ 777 w 777"/>
                <a:gd name="T11" fmla="*/ 1172 h 1172"/>
                <a:gd name="T12" fmla="*/ 508 w 777"/>
                <a:gd name="T13" fmla="*/ 1172 h 1172"/>
                <a:gd name="T14" fmla="*/ 219 w 777"/>
                <a:gd name="T15" fmla="*/ 352 h 1172"/>
                <a:gd name="T16" fmla="*/ 216 w 777"/>
                <a:gd name="T17" fmla="*/ 352 h 1172"/>
                <a:gd name="T18" fmla="*/ 216 w 777"/>
                <a:gd name="T19" fmla="*/ 1172 h 1172"/>
                <a:gd name="T20" fmla="*/ 0 w 777"/>
                <a:gd name="T21" fmla="*/ 1172 h 1172"/>
                <a:gd name="T22" fmla="*/ 0 w 777"/>
                <a:gd name="T23" fmla="*/ 0 h 1172"/>
                <a:gd name="T24" fmla="*/ 271 w 777"/>
                <a:gd name="T25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7" h="1172">
                  <a:moveTo>
                    <a:pt x="271" y="0"/>
                  </a:moveTo>
                  <a:lnTo>
                    <a:pt x="557" y="803"/>
                  </a:lnTo>
                  <a:lnTo>
                    <a:pt x="560" y="803"/>
                  </a:lnTo>
                  <a:lnTo>
                    <a:pt x="560" y="0"/>
                  </a:lnTo>
                  <a:lnTo>
                    <a:pt x="777" y="0"/>
                  </a:lnTo>
                  <a:lnTo>
                    <a:pt x="777" y="1172"/>
                  </a:lnTo>
                  <a:lnTo>
                    <a:pt x="508" y="1172"/>
                  </a:lnTo>
                  <a:lnTo>
                    <a:pt x="219" y="352"/>
                  </a:lnTo>
                  <a:lnTo>
                    <a:pt x="216" y="352"/>
                  </a:lnTo>
                  <a:lnTo>
                    <a:pt x="21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4543425" y="2339975"/>
              <a:ext cx="330200" cy="463550"/>
            </a:xfrm>
            <a:custGeom>
              <a:avLst/>
              <a:gdLst>
                <a:gd name="T0" fmla="*/ 236 w 830"/>
                <a:gd name="T1" fmla="*/ 0 h 1172"/>
                <a:gd name="T2" fmla="*/ 236 w 830"/>
                <a:gd name="T3" fmla="*/ 470 h 1172"/>
                <a:gd name="T4" fmla="*/ 240 w 830"/>
                <a:gd name="T5" fmla="*/ 470 h 1172"/>
                <a:gd name="T6" fmla="*/ 538 w 830"/>
                <a:gd name="T7" fmla="*/ 0 h 1172"/>
                <a:gd name="T8" fmla="*/ 794 w 830"/>
                <a:gd name="T9" fmla="*/ 0 h 1172"/>
                <a:gd name="T10" fmla="*/ 475 w 830"/>
                <a:gd name="T11" fmla="*/ 502 h 1172"/>
                <a:gd name="T12" fmla="*/ 830 w 830"/>
                <a:gd name="T13" fmla="*/ 1172 h 1172"/>
                <a:gd name="T14" fmla="*/ 565 w 830"/>
                <a:gd name="T15" fmla="*/ 1172 h 1172"/>
                <a:gd name="T16" fmla="*/ 323 w 830"/>
                <a:gd name="T17" fmla="*/ 690 h 1172"/>
                <a:gd name="T18" fmla="*/ 236 w 830"/>
                <a:gd name="T19" fmla="*/ 824 h 1172"/>
                <a:gd name="T20" fmla="*/ 236 w 830"/>
                <a:gd name="T21" fmla="*/ 1172 h 1172"/>
                <a:gd name="T22" fmla="*/ 0 w 830"/>
                <a:gd name="T23" fmla="*/ 1172 h 1172"/>
                <a:gd name="T24" fmla="*/ 0 w 830"/>
                <a:gd name="T25" fmla="*/ 0 h 1172"/>
                <a:gd name="T26" fmla="*/ 236 w 830"/>
                <a:gd name="T27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0" h="1172">
                  <a:moveTo>
                    <a:pt x="236" y="0"/>
                  </a:moveTo>
                  <a:lnTo>
                    <a:pt x="236" y="470"/>
                  </a:lnTo>
                  <a:lnTo>
                    <a:pt x="240" y="470"/>
                  </a:lnTo>
                  <a:lnTo>
                    <a:pt x="538" y="0"/>
                  </a:lnTo>
                  <a:lnTo>
                    <a:pt x="794" y="0"/>
                  </a:lnTo>
                  <a:lnTo>
                    <a:pt x="475" y="502"/>
                  </a:lnTo>
                  <a:lnTo>
                    <a:pt x="830" y="1172"/>
                  </a:lnTo>
                  <a:lnTo>
                    <a:pt x="565" y="1172"/>
                  </a:lnTo>
                  <a:lnTo>
                    <a:pt x="323" y="690"/>
                  </a:lnTo>
                  <a:lnTo>
                    <a:pt x="236" y="824"/>
                  </a:lnTo>
                  <a:lnTo>
                    <a:pt x="236" y="1172"/>
                  </a:lnTo>
                  <a:lnTo>
                    <a:pt x="0" y="1172"/>
                  </a:lnTo>
                  <a:lnTo>
                    <a:pt x="0" y="0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5018088" y="2339975"/>
              <a:ext cx="334963" cy="463550"/>
            </a:xfrm>
            <a:custGeom>
              <a:avLst/>
              <a:gdLst>
                <a:gd name="T0" fmla="*/ 265 w 843"/>
                <a:gd name="T1" fmla="*/ 0 h 1172"/>
                <a:gd name="T2" fmla="*/ 420 w 843"/>
                <a:gd name="T3" fmla="*/ 453 h 1172"/>
                <a:gd name="T4" fmla="*/ 423 w 843"/>
                <a:gd name="T5" fmla="*/ 453 h 1172"/>
                <a:gd name="T6" fmla="*/ 588 w 843"/>
                <a:gd name="T7" fmla="*/ 0 h 1172"/>
                <a:gd name="T8" fmla="*/ 843 w 843"/>
                <a:gd name="T9" fmla="*/ 0 h 1172"/>
                <a:gd name="T10" fmla="*/ 540 w 843"/>
                <a:gd name="T11" fmla="*/ 710 h 1172"/>
                <a:gd name="T12" fmla="*/ 540 w 843"/>
                <a:gd name="T13" fmla="*/ 1172 h 1172"/>
                <a:gd name="T14" fmla="*/ 304 w 843"/>
                <a:gd name="T15" fmla="*/ 1172 h 1172"/>
                <a:gd name="T16" fmla="*/ 304 w 843"/>
                <a:gd name="T17" fmla="*/ 710 h 1172"/>
                <a:gd name="T18" fmla="*/ 0 w 843"/>
                <a:gd name="T19" fmla="*/ 0 h 1172"/>
                <a:gd name="T20" fmla="*/ 265 w 843"/>
                <a:gd name="T21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3" h="1172">
                  <a:moveTo>
                    <a:pt x="265" y="0"/>
                  </a:moveTo>
                  <a:lnTo>
                    <a:pt x="420" y="453"/>
                  </a:lnTo>
                  <a:lnTo>
                    <a:pt x="423" y="453"/>
                  </a:lnTo>
                  <a:lnTo>
                    <a:pt x="588" y="0"/>
                  </a:lnTo>
                  <a:lnTo>
                    <a:pt x="843" y="0"/>
                  </a:lnTo>
                  <a:lnTo>
                    <a:pt x="540" y="710"/>
                  </a:lnTo>
                  <a:lnTo>
                    <a:pt x="540" y="1172"/>
                  </a:lnTo>
                  <a:lnTo>
                    <a:pt x="304" y="1172"/>
                  </a:lnTo>
                  <a:lnTo>
                    <a:pt x="304" y="710"/>
                  </a:lnTo>
                  <a:lnTo>
                    <a:pt x="0" y="0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5353050" y="2330450"/>
              <a:ext cx="315913" cy="482600"/>
            </a:xfrm>
            <a:custGeom>
              <a:avLst/>
              <a:gdLst>
                <a:gd name="T0" fmla="*/ 462 w 797"/>
                <a:gd name="T1" fmla="*/ 2 h 1216"/>
                <a:gd name="T2" fmla="*/ 567 w 797"/>
                <a:gd name="T3" fmla="*/ 26 h 1216"/>
                <a:gd name="T4" fmla="*/ 648 w 797"/>
                <a:gd name="T5" fmla="*/ 68 h 1216"/>
                <a:gd name="T6" fmla="*/ 707 w 797"/>
                <a:gd name="T7" fmla="*/ 132 h 1216"/>
                <a:gd name="T8" fmla="*/ 749 w 797"/>
                <a:gd name="T9" fmla="*/ 212 h 1216"/>
                <a:gd name="T10" fmla="*/ 776 w 797"/>
                <a:gd name="T11" fmla="*/ 309 h 1216"/>
                <a:gd name="T12" fmla="*/ 791 w 797"/>
                <a:gd name="T13" fmla="*/ 420 h 1216"/>
                <a:gd name="T14" fmla="*/ 797 w 797"/>
                <a:gd name="T15" fmla="*/ 608 h 1216"/>
                <a:gd name="T16" fmla="*/ 789 w 797"/>
                <a:gd name="T17" fmla="*/ 825 h 1216"/>
                <a:gd name="T18" fmla="*/ 771 w 797"/>
                <a:gd name="T19" fmla="*/ 933 h 1216"/>
                <a:gd name="T20" fmla="*/ 741 w 797"/>
                <a:gd name="T21" fmla="*/ 1025 h 1216"/>
                <a:gd name="T22" fmla="*/ 695 w 797"/>
                <a:gd name="T23" fmla="*/ 1101 h 1216"/>
                <a:gd name="T24" fmla="*/ 630 w 797"/>
                <a:gd name="T25" fmla="*/ 1160 h 1216"/>
                <a:gd name="T26" fmla="*/ 543 w 797"/>
                <a:gd name="T27" fmla="*/ 1199 h 1216"/>
                <a:gd name="T28" fmla="*/ 431 w 797"/>
                <a:gd name="T29" fmla="*/ 1216 h 1216"/>
                <a:gd name="T30" fmla="*/ 336 w 797"/>
                <a:gd name="T31" fmla="*/ 1214 h 1216"/>
                <a:gd name="T32" fmla="*/ 231 w 797"/>
                <a:gd name="T33" fmla="*/ 1190 h 1216"/>
                <a:gd name="T34" fmla="*/ 150 w 797"/>
                <a:gd name="T35" fmla="*/ 1148 h 1216"/>
                <a:gd name="T36" fmla="*/ 89 w 797"/>
                <a:gd name="T37" fmla="*/ 1084 h 1216"/>
                <a:gd name="T38" fmla="*/ 47 w 797"/>
                <a:gd name="T39" fmla="*/ 1004 h 1216"/>
                <a:gd name="T40" fmla="*/ 22 w 797"/>
                <a:gd name="T41" fmla="*/ 907 h 1216"/>
                <a:gd name="T42" fmla="*/ 7 w 797"/>
                <a:gd name="T43" fmla="*/ 796 h 1216"/>
                <a:gd name="T44" fmla="*/ 0 w 797"/>
                <a:gd name="T45" fmla="*/ 608 h 1216"/>
                <a:gd name="T46" fmla="*/ 9 w 797"/>
                <a:gd name="T47" fmla="*/ 391 h 1216"/>
                <a:gd name="T48" fmla="*/ 27 w 797"/>
                <a:gd name="T49" fmla="*/ 283 h 1216"/>
                <a:gd name="T50" fmla="*/ 57 w 797"/>
                <a:gd name="T51" fmla="*/ 191 h 1216"/>
                <a:gd name="T52" fmla="*/ 103 w 797"/>
                <a:gd name="T53" fmla="*/ 115 h 1216"/>
                <a:gd name="T54" fmla="*/ 168 w 797"/>
                <a:gd name="T55" fmla="*/ 56 h 1216"/>
                <a:gd name="T56" fmla="*/ 254 w 797"/>
                <a:gd name="T57" fmla="*/ 17 h 1216"/>
                <a:gd name="T58" fmla="*/ 366 w 797"/>
                <a:gd name="T59" fmla="*/ 0 h 1216"/>
                <a:gd name="T60" fmla="*/ 399 w 797"/>
                <a:gd name="T61" fmla="*/ 1043 h 1216"/>
                <a:gd name="T62" fmla="*/ 445 w 797"/>
                <a:gd name="T63" fmla="*/ 1037 h 1216"/>
                <a:gd name="T64" fmla="*/ 482 w 797"/>
                <a:gd name="T65" fmla="*/ 1019 h 1216"/>
                <a:gd name="T66" fmla="*/ 511 w 797"/>
                <a:gd name="T67" fmla="*/ 989 h 1216"/>
                <a:gd name="T68" fmla="*/ 532 w 797"/>
                <a:gd name="T69" fmla="*/ 943 h 1216"/>
                <a:gd name="T70" fmla="*/ 556 w 797"/>
                <a:gd name="T71" fmla="*/ 809 h 1216"/>
                <a:gd name="T72" fmla="*/ 561 w 797"/>
                <a:gd name="T73" fmla="*/ 608 h 1216"/>
                <a:gd name="T74" fmla="*/ 558 w 797"/>
                <a:gd name="T75" fmla="*/ 451 h 1216"/>
                <a:gd name="T76" fmla="*/ 540 w 797"/>
                <a:gd name="T77" fmla="*/ 301 h 1216"/>
                <a:gd name="T78" fmla="*/ 517 w 797"/>
                <a:gd name="T79" fmla="*/ 238 h 1216"/>
                <a:gd name="T80" fmla="*/ 491 w 797"/>
                <a:gd name="T81" fmla="*/ 204 h 1216"/>
                <a:gd name="T82" fmla="*/ 456 w 797"/>
                <a:gd name="T83" fmla="*/ 182 h 1216"/>
                <a:gd name="T84" fmla="*/ 412 w 797"/>
                <a:gd name="T85" fmla="*/ 174 h 1216"/>
                <a:gd name="T86" fmla="*/ 373 w 797"/>
                <a:gd name="T87" fmla="*/ 175 h 1216"/>
                <a:gd name="T88" fmla="*/ 332 w 797"/>
                <a:gd name="T89" fmla="*/ 187 h 1216"/>
                <a:gd name="T90" fmla="*/ 299 w 797"/>
                <a:gd name="T91" fmla="*/ 211 h 1216"/>
                <a:gd name="T92" fmla="*/ 275 w 797"/>
                <a:gd name="T93" fmla="*/ 249 h 1216"/>
                <a:gd name="T94" fmla="*/ 252 w 797"/>
                <a:gd name="T95" fmla="*/ 333 h 1216"/>
                <a:gd name="T96" fmla="*/ 238 w 797"/>
                <a:gd name="T97" fmla="*/ 499 h 1216"/>
                <a:gd name="T98" fmla="*/ 237 w 797"/>
                <a:gd name="T99" fmla="*/ 665 h 1216"/>
                <a:gd name="T100" fmla="*/ 246 w 797"/>
                <a:gd name="T101" fmla="*/ 848 h 1216"/>
                <a:gd name="T102" fmla="*/ 270 w 797"/>
                <a:gd name="T103" fmla="*/ 956 h 1216"/>
                <a:gd name="T104" fmla="*/ 292 w 797"/>
                <a:gd name="T105" fmla="*/ 997 h 1216"/>
                <a:gd name="T106" fmla="*/ 324 w 797"/>
                <a:gd name="T107" fmla="*/ 1025 h 1216"/>
                <a:gd name="T108" fmla="*/ 363 w 797"/>
                <a:gd name="T109" fmla="*/ 1040 h 1216"/>
                <a:gd name="T110" fmla="*/ 399 w 797"/>
                <a:gd name="T111" fmla="*/ 1043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7" h="1216">
                  <a:moveTo>
                    <a:pt x="399" y="0"/>
                  </a:moveTo>
                  <a:lnTo>
                    <a:pt x="399" y="0"/>
                  </a:lnTo>
                  <a:lnTo>
                    <a:pt x="431" y="0"/>
                  </a:lnTo>
                  <a:lnTo>
                    <a:pt x="462" y="2"/>
                  </a:lnTo>
                  <a:lnTo>
                    <a:pt x="491" y="6"/>
                  </a:lnTo>
                  <a:lnTo>
                    <a:pt x="517" y="10"/>
                  </a:lnTo>
                  <a:lnTo>
                    <a:pt x="543" y="17"/>
                  </a:lnTo>
                  <a:lnTo>
                    <a:pt x="567" y="26"/>
                  </a:lnTo>
                  <a:lnTo>
                    <a:pt x="589" y="34"/>
                  </a:lnTo>
                  <a:lnTo>
                    <a:pt x="610" y="44"/>
                  </a:lnTo>
                  <a:lnTo>
                    <a:pt x="630" y="56"/>
                  </a:lnTo>
                  <a:lnTo>
                    <a:pt x="648" y="68"/>
                  </a:lnTo>
                  <a:lnTo>
                    <a:pt x="665" y="82"/>
                  </a:lnTo>
                  <a:lnTo>
                    <a:pt x="681" y="99"/>
                  </a:lnTo>
                  <a:lnTo>
                    <a:pt x="695" y="115"/>
                  </a:lnTo>
                  <a:lnTo>
                    <a:pt x="707" y="132"/>
                  </a:lnTo>
                  <a:lnTo>
                    <a:pt x="720" y="151"/>
                  </a:lnTo>
                  <a:lnTo>
                    <a:pt x="731" y="171"/>
                  </a:lnTo>
                  <a:lnTo>
                    <a:pt x="741" y="191"/>
                  </a:lnTo>
                  <a:lnTo>
                    <a:pt x="749" y="212"/>
                  </a:lnTo>
                  <a:lnTo>
                    <a:pt x="757" y="236"/>
                  </a:lnTo>
                  <a:lnTo>
                    <a:pt x="764" y="259"/>
                  </a:lnTo>
                  <a:lnTo>
                    <a:pt x="771" y="283"/>
                  </a:lnTo>
                  <a:lnTo>
                    <a:pt x="776" y="309"/>
                  </a:lnTo>
                  <a:lnTo>
                    <a:pt x="781" y="335"/>
                  </a:lnTo>
                  <a:lnTo>
                    <a:pt x="785" y="363"/>
                  </a:lnTo>
                  <a:lnTo>
                    <a:pt x="789" y="391"/>
                  </a:lnTo>
                  <a:lnTo>
                    <a:pt x="791" y="420"/>
                  </a:lnTo>
                  <a:lnTo>
                    <a:pt x="794" y="479"/>
                  </a:lnTo>
                  <a:lnTo>
                    <a:pt x="797" y="543"/>
                  </a:lnTo>
                  <a:lnTo>
                    <a:pt x="797" y="608"/>
                  </a:lnTo>
                  <a:lnTo>
                    <a:pt x="797" y="608"/>
                  </a:lnTo>
                  <a:lnTo>
                    <a:pt x="797" y="673"/>
                  </a:lnTo>
                  <a:lnTo>
                    <a:pt x="794" y="737"/>
                  </a:lnTo>
                  <a:lnTo>
                    <a:pt x="791" y="796"/>
                  </a:lnTo>
                  <a:lnTo>
                    <a:pt x="789" y="825"/>
                  </a:lnTo>
                  <a:lnTo>
                    <a:pt x="785" y="853"/>
                  </a:lnTo>
                  <a:lnTo>
                    <a:pt x="781" y="881"/>
                  </a:lnTo>
                  <a:lnTo>
                    <a:pt x="776" y="907"/>
                  </a:lnTo>
                  <a:lnTo>
                    <a:pt x="771" y="933"/>
                  </a:lnTo>
                  <a:lnTo>
                    <a:pt x="764" y="957"/>
                  </a:lnTo>
                  <a:lnTo>
                    <a:pt x="757" y="980"/>
                  </a:lnTo>
                  <a:lnTo>
                    <a:pt x="749" y="1004"/>
                  </a:lnTo>
                  <a:lnTo>
                    <a:pt x="741" y="1025"/>
                  </a:lnTo>
                  <a:lnTo>
                    <a:pt x="731" y="1045"/>
                  </a:lnTo>
                  <a:lnTo>
                    <a:pt x="720" y="1065"/>
                  </a:lnTo>
                  <a:lnTo>
                    <a:pt x="707" y="1084"/>
                  </a:lnTo>
                  <a:lnTo>
                    <a:pt x="695" y="1101"/>
                  </a:lnTo>
                  <a:lnTo>
                    <a:pt x="681" y="1117"/>
                  </a:lnTo>
                  <a:lnTo>
                    <a:pt x="665" y="1134"/>
                  </a:lnTo>
                  <a:lnTo>
                    <a:pt x="648" y="1148"/>
                  </a:lnTo>
                  <a:lnTo>
                    <a:pt x="630" y="1160"/>
                  </a:lnTo>
                  <a:lnTo>
                    <a:pt x="610" y="1172"/>
                  </a:lnTo>
                  <a:lnTo>
                    <a:pt x="589" y="1182"/>
                  </a:lnTo>
                  <a:lnTo>
                    <a:pt x="567" y="1190"/>
                  </a:lnTo>
                  <a:lnTo>
                    <a:pt x="543" y="1199"/>
                  </a:lnTo>
                  <a:lnTo>
                    <a:pt x="517" y="1206"/>
                  </a:lnTo>
                  <a:lnTo>
                    <a:pt x="491" y="1210"/>
                  </a:lnTo>
                  <a:lnTo>
                    <a:pt x="462" y="1214"/>
                  </a:lnTo>
                  <a:lnTo>
                    <a:pt x="431" y="1216"/>
                  </a:lnTo>
                  <a:lnTo>
                    <a:pt x="399" y="1216"/>
                  </a:lnTo>
                  <a:lnTo>
                    <a:pt x="399" y="1216"/>
                  </a:lnTo>
                  <a:lnTo>
                    <a:pt x="366" y="1216"/>
                  </a:lnTo>
                  <a:lnTo>
                    <a:pt x="336" y="1214"/>
                  </a:lnTo>
                  <a:lnTo>
                    <a:pt x="307" y="1210"/>
                  </a:lnTo>
                  <a:lnTo>
                    <a:pt x="279" y="1206"/>
                  </a:lnTo>
                  <a:lnTo>
                    <a:pt x="254" y="1199"/>
                  </a:lnTo>
                  <a:lnTo>
                    <a:pt x="231" y="1190"/>
                  </a:lnTo>
                  <a:lnTo>
                    <a:pt x="208" y="1182"/>
                  </a:lnTo>
                  <a:lnTo>
                    <a:pt x="187" y="1172"/>
                  </a:lnTo>
                  <a:lnTo>
                    <a:pt x="168" y="1160"/>
                  </a:lnTo>
                  <a:lnTo>
                    <a:pt x="150" y="1148"/>
                  </a:lnTo>
                  <a:lnTo>
                    <a:pt x="132" y="1134"/>
                  </a:lnTo>
                  <a:lnTo>
                    <a:pt x="117" y="1117"/>
                  </a:lnTo>
                  <a:lnTo>
                    <a:pt x="103" y="1101"/>
                  </a:lnTo>
                  <a:lnTo>
                    <a:pt x="89" y="1084"/>
                  </a:lnTo>
                  <a:lnTo>
                    <a:pt x="78" y="1065"/>
                  </a:lnTo>
                  <a:lnTo>
                    <a:pt x="67" y="1045"/>
                  </a:lnTo>
                  <a:lnTo>
                    <a:pt x="57" y="1025"/>
                  </a:lnTo>
                  <a:lnTo>
                    <a:pt x="47" y="1004"/>
                  </a:lnTo>
                  <a:lnTo>
                    <a:pt x="41" y="980"/>
                  </a:lnTo>
                  <a:lnTo>
                    <a:pt x="34" y="957"/>
                  </a:lnTo>
                  <a:lnTo>
                    <a:pt x="27" y="933"/>
                  </a:lnTo>
                  <a:lnTo>
                    <a:pt x="22" y="907"/>
                  </a:lnTo>
                  <a:lnTo>
                    <a:pt x="16" y="881"/>
                  </a:lnTo>
                  <a:lnTo>
                    <a:pt x="13" y="853"/>
                  </a:lnTo>
                  <a:lnTo>
                    <a:pt x="9" y="825"/>
                  </a:lnTo>
                  <a:lnTo>
                    <a:pt x="7" y="796"/>
                  </a:lnTo>
                  <a:lnTo>
                    <a:pt x="3" y="737"/>
                  </a:lnTo>
                  <a:lnTo>
                    <a:pt x="1" y="673"/>
                  </a:lnTo>
                  <a:lnTo>
                    <a:pt x="0" y="608"/>
                  </a:lnTo>
                  <a:lnTo>
                    <a:pt x="0" y="608"/>
                  </a:lnTo>
                  <a:lnTo>
                    <a:pt x="1" y="543"/>
                  </a:lnTo>
                  <a:lnTo>
                    <a:pt x="3" y="479"/>
                  </a:lnTo>
                  <a:lnTo>
                    <a:pt x="7" y="420"/>
                  </a:lnTo>
                  <a:lnTo>
                    <a:pt x="9" y="391"/>
                  </a:lnTo>
                  <a:lnTo>
                    <a:pt x="13" y="363"/>
                  </a:lnTo>
                  <a:lnTo>
                    <a:pt x="16" y="335"/>
                  </a:lnTo>
                  <a:lnTo>
                    <a:pt x="22" y="309"/>
                  </a:lnTo>
                  <a:lnTo>
                    <a:pt x="27" y="283"/>
                  </a:lnTo>
                  <a:lnTo>
                    <a:pt x="34" y="259"/>
                  </a:lnTo>
                  <a:lnTo>
                    <a:pt x="41" y="236"/>
                  </a:lnTo>
                  <a:lnTo>
                    <a:pt x="47" y="212"/>
                  </a:lnTo>
                  <a:lnTo>
                    <a:pt x="57" y="191"/>
                  </a:lnTo>
                  <a:lnTo>
                    <a:pt x="67" y="171"/>
                  </a:lnTo>
                  <a:lnTo>
                    <a:pt x="78" y="151"/>
                  </a:lnTo>
                  <a:lnTo>
                    <a:pt x="89" y="132"/>
                  </a:lnTo>
                  <a:lnTo>
                    <a:pt x="103" y="115"/>
                  </a:lnTo>
                  <a:lnTo>
                    <a:pt x="117" y="99"/>
                  </a:lnTo>
                  <a:lnTo>
                    <a:pt x="132" y="82"/>
                  </a:lnTo>
                  <a:lnTo>
                    <a:pt x="150" y="68"/>
                  </a:lnTo>
                  <a:lnTo>
                    <a:pt x="168" y="56"/>
                  </a:lnTo>
                  <a:lnTo>
                    <a:pt x="187" y="44"/>
                  </a:lnTo>
                  <a:lnTo>
                    <a:pt x="208" y="34"/>
                  </a:lnTo>
                  <a:lnTo>
                    <a:pt x="231" y="26"/>
                  </a:lnTo>
                  <a:lnTo>
                    <a:pt x="254" y="17"/>
                  </a:lnTo>
                  <a:lnTo>
                    <a:pt x="279" y="10"/>
                  </a:lnTo>
                  <a:lnTo>
                    <a:pt x="307" y="6"/>
                  </a:lnTo>
                  <a:lnTo>
                    <a:pt x="336" y="2"/>
                  </a:lnTo>
                  <a:lnTo>
                    <a:pt x="366" y="0"/>
                  </a:lnTo>
                  <a:lnTo>
                    <a:pt x="399" y="0"/>
                  </a:lnTo>
                  <a:lnTo>
                    <a:pt x="399" y="0"/>
                  </a:lnTo>
                  <a:close/>
                  <a:moveTo>
                    <a:pt x="399" y="1043"/>
                  </a:moveTo>
                  <a:lnTo>
                    <a:pt x="399" y="1043"/>
                  </a:lnTo>
                  <a:lnTo>
                    <a:pt x="412" y="1042"/>
                  </a:lnTo>
                  <a:lnTo>
                    <a:pt x="423" y="1041"/>
                  </a:lnTo>
                  <a:lnTo>
                    <a:pt x="435" y="1040"/>
                  </a:lnTo>
                  <a:lnTo>
                    <a:pt x="445" y="1037"/>
                  </a:lnTo>
                  <a:lnTo>
                    <a:pt x="456" y="1034"/>
                  </a:lnTo>
                  <a:lnTo>
                    <a:pt x="465" y="1029"/>
                  </a:lnTo>
                  <a:lnTo>
                    <a:pt x="474" y="1025"/>
                  </a:lnTo>
                  <a:lnTo>
                    <a:pt x="482" y="1019"/>
                  </a:lnTo>
                  <a:lnTo>
                    <a:pt x="491" y="1013"/>
                  </a:lnTo>
                  <a:lnTo>
                    <a:pt x="499" y="1005"/>
                  </a:lnTo>
                  <a:lnTo>
                    <a:pt x="504" y="997"/>
                  </a:lnTo>
                  <a:lnTo>
                    <a:pt x="511" y="989"/>
                  </a:lnTo>
                  <a:lnTo>
                    <a:pt x="517" y="978"/>
                  </a:lnTo>
                  <a:lnTo>
                    <a:pt x="523" y="968"/>
                  </a:lnTo>
                  <a:lnTo>
                    <a:pt x="528" y="956"/>
                  </a:lnTo>
                  <a:lnTo>
                    <a:pt x="532" y="943"/>
                  </a:lnTo>
                  <a:lnTo>
                    <a:pt x="540" y="915"/>
                  </a:lnTo>
                  <a:lnTo>
                    <a:pt x="546" y="884"/>
                  </a:lnTo>
                  <a:lnTo>
                    <a:pt x="552" y="848"/>
                  </a:lnTo>
                  <a:lnTo>
                    <a:pt x="556" y="809"/>
                  </a:lnTo>
                  <a:lnTo>
                    <a:pt x="558" y="765"/>
                  </a:lnTo>
                  <a:lnTo>
                    <a:pt x="560" y="717"/>
                  </a:lnTo>
                  <a:lnTo>
                    <a:pt x="561" y="665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551"/>
                  </a:lnTo>
                  <a:lnTo>
                    <a:pt x="560" y="499"/>
                  </a:lnTo>
                  <a:lnTo>
                    <a:pt x="558" y="451"/>
                  </a:lnTo>
                  <a:lnTo>
                    <a:pt x="556" y="408"/>
                  </a:lnTo>
                  <a:lnTo>
                    <a:pt x="552" y="368"/>
                  </a:lnTo>
                  <a:lnTo>
                    <a:pt x="546" y="333"/>
                  </a:lnTo>
                  <a:lnTo>
                    <a:pt x="540" y="301"/>
                  </a:lnTo>
                  <a:lnTo>
                    <a:pt x="532" y="273"/>
                  </a:lnTo>
                  <a:lnTo>
                    <a:pt x="528" y="261"/>
                  </a:lnTo>
                  <a:lnTo>
                    <a:pt x="523" y="249"/>
                  </a:lnTo>
                  <a:lnTo>
                    <a:pt x="517" y="238"/>
                  </a:lnTo>
                  <a:lnTo>
                    <a:pt x="511" y="229"/>
                  </a:lnTo>
                  <a:lnTo>
                    <a:pt x="504" y="219"/>
                  </a:lnTo>
                  <a:lnTo>
                    <a:pt x="499" y="211"/>
                  </a:lnTo>
                  <a:lnTo>
                    <a:pt x="491" y="204"/>
                  </a:lnTo>
                  <a:lnTo>
                    <a:pt x="482" y="197"/>
                  </a:lnTo>
                  <a:lnTo>
                    <a:pt x="474" y="191"/>
                  </a:lnTo>
                  <a:lnTo>
                    <a:pt x="465" y="187"/>
                  </a:lnTo>
                  <a:lnTo>
                    <a:pt x="456" y="182"/>
                  </a:lnTo>
                  <a:lnTo>
                    <a:pt x="445" y="179"/>
                  </a:lnTo>
                  <a:lnTo>
                    <a:pt x="435" y="176"/>
                  </a:lnTo>
                  <a:lnTo>
                    <a:pt x="423" y="175"/>
                  </a:lnTo>
                  <a:lnTo>
                    <a:pt x="412" y="174"/>
                  </a:lnTo>
                  <a:lnTo>
                    <a:pt x="399" y="173"/>
                  </a:lnTo>
                  <a:lnTo>
                    <a:pt x="399" y="173"/>
                  </a:lnTo>
                  <a:lnTo>
                    <a:pt x="386" y="174"/>
                  </a:lnTo>
                  <a:lnTo>
                    <a:pt x="373" y="175"/>
                  </a:lnTo>
                  <a:lnTo>
                    <a:pt x="363" y="176"/>
                  </a:lnTo>
                  <a:lnTo>
                    <a:pt x="351" y="179"/>
                  </a:lnTo>
                  <a:lnTo>
                    <a:pt x="342" y="182"/>
                  </a:lnTo>
                  <a:lnTo>
                    <a:pt x="332" y="187"/>
                  </a:lnTo>
                  <a:lnTo>
                    <a:pt x="324" y="191"/>
                  </a:lnTo>
                  <a:lnTo>
                    <a:pt x="314" y="197"/>
                  </a:lnTo>
                  <a:lnTo>
                    <a:pt x="307" y="204"/>
                  </a:lnTo>
                  <a:lnTo>
                    <a:pt x="299" y="211"/>
                  </a:lnTo>
                  <a:lnTo>
                    <a:pt x="292" y="219"/>
                  </a:lnTo>
                  <a:lnTo>
                    <a:pt x="286" y="229"/>
                  </a:lnTo>
                  <a:lnTo>
                    <a:pt x="281" y="238"/>
                  </a:lnTo>
                  <a:lnTo>
                    <a:pt x="275" y="249"/>
                  </a:lnTo>
                  <a:lnTo>
                    <a:pt x="270" y="261"/>
                  </a:lnTo>
                  <a:lnTo>
                    <a:pt x="266" y="273"/>
                  </a:lnTo>
                  <a:lnTo>
                    <a:pt x="257" y="301"/>
                  </a:lnTo>
                  <a:lnTo>
                    <a:pt x="252" y="333"/>
                  </a:lnTo>
                  <a:lnTo>
                    <a:pt x="246" y="368"/>
                  </a:lnTo>
                  <a:lnTo>
                    <a:pt x="242" y="408"/>
                  </a:lnTo>
                  <a:lnTo>
                    <a:pt x="240" y="451"/>
                  </a:lnTo>
                  <a:lnTo>
                    <a:pt x="238" y="499"/>
                  </a:lnTo>
                  <a:lnTo>
                    <a:pt x="237" y="551"/>
                  </a:lnTo>
                  <a:lnTo>
                    <a:pt x="237" y="608"/>
                  </a:lnTo>
                  <a:lnTo>
                    <a:pt x="237" y="608"/>
                  </a:lnTo>
                  <a:lnTo>
                    <a:pt x="237" y="665"/>
                  </a:lnTo>
                  <a:lnTo>
                    <a:pt x="238" y="717"/>
                  </a:lnTo>
                  <a:lnTo>
                    <a:pt x="240" y="765"/>
                  </a:lnTo>
                  <a:lnTo>
                    <a:pt x="242" y="809"/>
                  </a:lnTo>
                  <a:lnTo>
                    <a:pt x="246" y="848"/>
                  </a:lnTo>
                  <a:lnTo>
                    <a:pt x="252" y="884"/>
                  </a:lnTo>
                  <a:lnTo>
                    <a:pt x="257" y="915"/>
                  </a:lnTo>
                  <a:lnTo>
                    <a:pt x="266" y="943"/>
                  </a:lnTo>
                  <a:lnTo>
                    <a:pt x="270" y="956"/>
                  </a:lnTo>
                  <a:lnTo>
                    <a:pt x="275" y="968"/>
                  </a:lnTo>
                  <a:lnTo>
                    <a:pt x="281" y="978"/>
                  </a:lnTo>
                  <a:lnTo>
                    <a:pt x="286" y="989"/>
                  </a:lnTo>
                  <a:lnTo>
                    <a:pt x="292" y="997"/>
                  </a:lnTo>
                  <a:lnTo>
                    <a:pt x="299" y="1005"/>
                  </a:lnTo>
                  <a:lnTo>
                    <a:pt x="307" y="1013"/>
                  </a:lnTo>
                  <a:lnTo>
                    <a:pt x="314" y="1019"/>
                  </a:lnTo>
                  <a:lnTo>
                    <a:pt x="324" y="1025"/>
                  </a:lnTo>
                  <a:lnTo>
                    <a:pt x="332" y="1029"/>
                  </a:lnTo>
                  <a:lnTo>
                    <a:pt x="342" y="1034"/>
                  </a:lnTo>
                  <a:lnTo>
                    <a:pt x="351" y="1037"/>
                  </a:lnTo>
                  <a:lnTo>
                    <a:pt x="363" y="1040"/>
                  </a:lnTo>
                  <a:lnTo>
                    <a:pt x="373" y="1041"/>
                  </a:lnTo>
                  <a:lnTo>
                    <a:pt x="386" y="1042"/>
                  </a:lnTo>
                  <a:lnTo>
                    <a:pt x="399" y="1043"/>
                  </a:lnTo>
                  <a:lnTo>
                    <a:pt x="399" y="10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5710238" y="2339975"/>
              <a:ext cx="296863" cy="473075"/>
            </a:xfrm>
            <a:custGeom>
              <a:avLst/>
              <a:gdLst>
                <a:gd name="T0" fmla="*/ 235 w 747"/>
                <a:gd name="T1" fmla="*/ 817 h 1194"/>
                <a:gd name="T2" fmla="*/ 235 w 747"/>
                <a:gd name="T3" fmla="*/ 839 h 1194"/>
                <a:gd name="T4" fmla="*/ 239 w 747"/>
                <a:gd name="T5" fmla="*/ 880 h 1194"/>
                <a:gd name="T6" fmla="*/ 246 w 747"/>
                <a:gd name="T7" fmla="*/ 916 h 1194"/>
                <a:gd name="T8" fmla="*/ 256 w 747"/>
                <a:gd name="T9" fmla="*/ 948 h 1194"/>
                <a:gd name="T10" fmla="*/ 271 w 747"/>
                <a:gd name="T11" fmla="*/ 976 h 1194"/>
                <a:gd name="T12" fmla="*/ 292 w 747"/>
                <a:gd name="T13" fmla="*/ 997 h 1194"/>
                <a:gd name="T14" fmla="*/ 320 w 747"/>
                <a:gd name="T15" fmla="*/ 1012 h 1194"/>
                <a:gd name="T16" fmla="*/ 354 w 747"/>
                <a:gd name="T17" fmla="*/ 1020 h 1194"/>
                <a:gd name="T18" fmla="*/ 374 w 747"/>
                <a:gd name="T19" fmla="*/ 1021 h 1194"/>
                <a:gd name="T20" fmla="*/ 411 w 747"/>
                <a:gd name="T21" fmla="*/ 1016 h 1194"/>
                <a:gd name="T22" fmla="*/ 441 w 747"/>
                <a:gd name="T23" fmla="*/ 1005 h 1194"/>
                <a:gd name="T24" fmla="*/ 465 w 747"/>
                <a:gd name="T25" fmla="*/ 987 h 1194"/>
                <a:gd name="T26" fmla="*/ 484 w 747"/>
                <a:gd name="T27" fmla="*/ 963 h 1194"/>
                <a:gd name="T28" fmla="*/ 496 w 747"/>
                <a:gd name="T29" fmla="*/ 933 h 1194"/>
                <a:gd name="T30" fmla="*/ 505 w 747"/>
                <a:gd name="T31" fmla="*/ 898 h 1194"/>
                <a:gd name="T32" fmla="*/ 509 w 747"/>
                <a:gd name="T33" fmla="*/ 860 h 1194"/>
                <a:gd name="T34" fmla="*/ 512 w 747"/>
                <a:gd name="T35" fmla="*/ 817 h 1194"/>
                <a:gd name="T36" fmla="*/ 747 w 747"/>
                <a:gd name="T37" fmla="*/ 0 h 1194"/>
                <a:gd name="T38" fmla="*/ 747 w 747"/>
                <a:gd name="T39" fmla="*/ 817 h 1194"/>
                <a:gd name="T40" fmla="*/ 745 w 747"/>
                <a:gd name="T41" fmla="*/ 870 h 1194"/>
                <a:gd name="T42" fmla="*/ 739 w 747"/>
                <a:gd name="T43" fmla="*/ 919 h 1194"/>
                <a:gd name="T44" fmla="*/ 730 w 747"/>
                <a:gd name="T45" fmla="*/ 963 h 1194"/>
                <a:gd name="T46" fmla="*/ 716 w 747"/>
                <a:gd name="T47" fmla="*/ 1003 h 1194"/>
                <a:gd name="T48" fmla="*/ 699 w 747"/>
                <a:gd name="T49" fmla="*/ 1037 h 1194"/>
                <a:gd name="T50" fmla="*/ 680 w 747"/>
                <a:gd name="T51" fmla="*/ 1068 h 1194"/>
                <a:gd name="T52" fmla="*/ 658 w 747"/>
                <a:gd name="T53" fmla="*/ 1094 h 1194"/>
                <a:gd name="T54" fmla="*/ 632 w 747"/>
                <a:gd name="T55" fmla="*/ 1117 h 1194"/>
                <a:gd name="T56" fmla="*/ 605 w 747"/>
                <a:gd name="T57" fmla="*/ 1137 h 1194"/>
                <a:gd name="T58" fmla="*/ 576 w 747"/>
                <a:gd name="T59" fmla="*/ 1153 h 1194"/>
                <a:gd name="T60" fmla="*/ 545 w 747"/>
                <a:gd name="T61" fmla="*/ 1167 h 1194"/>
                <a:gd name="T62" fmla="*/ 513 w 747"/>
                <a:gd name="T63" fmla="*/ 1178 h 1194"/>
                <a:gd name="T64" fmla="*/ 479 w 747"/>
                <a:gd name="T65" fmla="*/ 1186 h 1194"/>
                <a:gd name="T66" fmla="*/ 409 w 747"/>
                <a:gd name="T67" fmla="*/ 1194 h 1194"/>
                <a:gd name="T68" fmla="*/ 374 w 747"/>
                <a:gd name="T69" fmla="*/ 1194 h 1194"/>
                <a:gd name="T70" fmla="*/ 303 w 747"/>
                <a:gd name="T71" fmla="*/ 1192 h 1194"/>
                <a:gd name="T72" fmla="*/ 234 w 747"/>
                <a:gd name="T73" fmla="*/ 1180 h 1194"/>
                <a:gd name="T74" fmla="*/ 202 w 747"/>
                <a:gd name="T75" fmla="*/ 1170 h 1194"/>
                <a:gd name="T76" fmla="*/ 171 w 747"/>
                <a:gd name="T77" fmla="*/ 1158 h 1194"/>
                <a:gd name="T78" fmla="*/ 142 w 747"/>
                <a:gd name="T79" fmla="*/ 1142 h 1194"/>
                <a:gd name="T80" fmla="*/ 115 w 747"/>
                <a:gd name="T81" fmla="*/ 1123 h 1194"/>
                <a:gd name="T82" fmla="*/ 89 w 747"/>
                <a:gd name="T83" fmla="*/ 1101 h 1194"/>
                <a:gd name="T84" fmla="*/ 67 w 747"/>
                <a:gd name="T85" fmla="*/ 1074 h 1194"/>
                <a:gd name="T86" fmla="*/ 48 w 747"/>
                <a:gd name="T87" fmla="*/ 1043 h 1194"/>
                <a:gd name="T88" fmla="*/ 31 w 747"/>
                <a:gd name="T89" fmla="*/ 1008 h 1194"/>
                <a:gd name="T90" fmla="*/ 17 w 747"/>
                <a:gd name="T91" fmla="*/ 969 h 1194"/>
                <a:gd name="T92" fmla="*/ 8 w 747"/>
                <a:gd name="T93" fmla="*/ 924 h 1194"/>
                <a:gd name="T94" fmla="*/ 1 w 747"/>
                <a:gd name="T95" fmla="*/ 873 h 1194"/>
                <a:gd name="T96" fmla="*/ 0 w 747"/>
                <a:gd name="T97" fmla="*/ 817 h 1194"/>
                <a:gd name="T98" fmla="*/ 235 w 747"/>
                <a:gd name="T99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7" h="1194">
                  <a:moveTo>
                    <a:pt x="235" y="0"/>
                  </a:moveTo>
                  <a:lnTo>
                    <a:pt x="235" y="817"/>
                  </a:lnTo>
                  <a:lnTo>
                    <a:pt x="235" y="817"/>
                  </a:lnTo>
                  <a:lnTo>
                    <a:pt x="235" y="839"/>
                  </a:lnTo>
                  <a:lnTo>
                    <a:pt x="237" y="860"/>
                  </a:lnTo>
                  <a:lnTo>
                    <a:pt x="239" y="880"/>
                  </a:lnTo>
                  <a:lnTo>
                    <a:pt x="241" y="898"/>
                  </a:lnTo>
                  <a:lnTo>
                    <a:pt x="246" y="916"/>
                  </a:lnTo>
                  <a:lnTo>
                    <a:pt x="251" y="933"/>
                  </a:lnTo>
                  <a:lnTo>
                    <a:pt x="256" y="948"/>
                  </a:lnTo>
                  <a:lnTo>
                    <a:pt x="263" y="963"/>
                  </a:lnTo>
                  <a:lnTo>
                    <a:pt x="271" y="976"/>
                  </a:lnTo>
                  <a:lnTo>
                    <a:pt x="282" y="987"/>
                  </a:lnTo>
                  <a:lnTo>
                    <a:pt x="292" y="997"/>
                  </a:lnTo>
                  <a:lnTo>
                    <a:pt x="305" y="1005"/>
                  </a:lnTo>
                  <a:lnTo>
                    <a:pt x="320" y="1012"/>
                  </a:lnTo>
                  <a:lnTo>
                    <a:pt x="336" y="1016"/>
                  </a:lnTo>
                  <a:lnTo>
                    <a:pt x="354" y="1020"/>
                  </a:lnTo>
                  <a:lnTo>
                    <a:pt x="374" y="1021"/>
                  </a:lnTo>
                  <a:lnTo>
                    <a:pt x="374" y="1021"/>
                  </a:lnTo>
                  <a:lnTo>
                    <a:pt x="393" y="1020"/>
                  </a:lnTo>
                  <a:lnTo>
                    <a:pt x="411" y="1016"/>
                  </a:lnTo>
                  <a:lnTo>
                    <a:pt x="427" y="1012"/>
                  </a:lnTo>
                  <a:lnTo>
                    <a:pt x="441" y="1005"/>
                  </a:lnTo>
                  <a:lnTo>
                    <a:pt x="454" y="997"/>
                  </a:lnTo>
                  <a:lnTo>
                    <a:pt x="465" y="987"/>
                  </a:lnTo>
                  <a:lnTo>
                    <a:pt x="476" y="976"/>
                  </a:lnTo>
                  <a:lnTo>
                    <a:pt x="484" y="963"/>
                  </a:lnTo>
                  <a:lnTo>
                    <a:pt x="491" y="948"/>
                  </a:lnTo>
                  <a:lnTo>
                    <a:pt x="496" y="933"/>
                  </a:lnTo>
                  <a:lnTo>
                    <a:pt x="501" y="916"/>
                  </a:lnTo>
                  <a:lnTo>
                    <a:pt x="505" y="898"/>
                  </a:lnTo>
                  <a:lnTo>
                    <a:pt x="508" y="880"/>
                  </a:lnTo>
                  <a:lnTo>
                    <a:pt x="509" y="860"/>
                  </a:lnTo>
                  <a:lnTo>
                    <a:pt x="510" y="839"/>
                  </a:lnTo>
                  <a:lnTo>
                    <a:pt x="512" y="817"/>
                  </a:lnTo>
                  <a:lnTo>
                    <a:pt x="512" y="0"/>
                  </a:lnTo>
                  <a:lnTo>
                    <a:pt x="747" y="0"/>
                  </a:lnTo>
                  <a:lnTo>
                    <a:pt x="747" y="817"/>
                  </a:lnTo>
                  <a:lnTo>
                    <a:pt x="747" y="817"/>
                  </a:lnTo>
                  <a:lnTo>
                    <a:pt x="747" y="845"/>
                  </a:lnTo>
                  <a:lnTo>
                    <a:pt x="745" y="870"/>
                  </a:lnTo>
                  <a:lnTo>
                    <a:pt x="742" y="896"/>
                  </a:lnTo>
                  <a:lnTo>
                    <a:pt x="739" y="919"/>
                  </a:lnTo>
                  <a:lnTo>
                    <a:pt x="734" y="942"/>
                  </a:lnTo>
                  <a:lnTo>
                    <a:pt x="730" y="963"/>
                  </a:lnTo>
                  <a:lnTo>
                    <a:pt x="723" y="983"/>
                  </a:lnTo>
                  <a:lnTo>
                    <a:pt x="716" y="1003"/>
                  </a:lnTo>
                  <a:lnTo>
                    <a:pt x="708" y="1020"/>
                  </a:lnTo>
                  <a:lnTo>
                    <a:pt x="699" y="1037"/>
                  </a:lnTo>
                  <a:lnTo>
                    <a:pt x="690" y="1052"/>
                  </a:lnTo>
                  <a:lnTo>
                    <a:pt x="680" y="1068"/>
                  </a:lnTo>
                  <a:lnTo>
                    <a:pt x="669" y="1081"/>
                  </a:lnTo>
                  <a:lnTo>
                    <a:pt x="658" y="1094"/>
                  </a:lnTo>
                  <a:lnTo>
                    <a:pt x="645" y="1107"/>
                  </a:lnTo>
                  <a:lnTo>
                    <a:pt x="632" y="1117"/>
                  </a:lnTo>
                  <a:lnTo>
                    <a:pt x="619" y="1128"/>
                  </a:lnTo>
                  <a:lnTo>
                    <a:pt x="605" y="1137"/>
                  </a:lnTo>
                  <a:lnTo>
                    <a:pt x="590" y="1146"/>
                  </a:lnTo>
                  <a:lnTo>
                    <a:pt x="576" y="1153"/>
                  </a:lnTo>
                  <a:lnTo>
                    <a:pt x="560" y="1160"/>
                  </a:lnTo>
                  <a:lnTo>
                    <a:pt x="545" y="1167"/>
                  </a:lnTo>
                  <a:lnTo>
                    <a:pt x="529" y="1173"/>
                  </a:lnTo>
                  <a:lnTo>
                    <a:pt x="513" y="1178"/>
                  </a:lnTo>
                  <a:lnTo>
                    <a:pt x="496" y="1181"/>
                  </a:lnTo>
                  <a:lnTo>
                    <a:pt x="479" y="1186"/>
                  </a:lnTo>
                  <a:lnTo>
                    <a:pt x="444" y="1191"/>
                  </a:lnTo>
                  <a:lnTo>
                    <a:pt x="409" y="1194"/>
                  </a:lnTo>
                  <a:lnTo>
                    <a:pt x="374" y="1194"/>
                  </a:lnTo>
                  <a:lnTo>
                    <a:pt x="374" y="1194"/>
                  </a:lnTo>
                  <a:lnTo>
                    <a:pt x="338" y="1194"/>
                  </a:lnTo>
                  <a:lnTo>
                    <a:pt x="303" y="1192"/>
                  </a:lnTo>
                  <a:lnTo>
                    <a:pt x="268" y="1187"/>
                  </a:lnTo>
                  <a:lnTo>
                    <a:pt x="234" y="1180"/>
                  </a:lnTo>
                  <a:lnTo>
                    <a:pt x="218" y="1175"/>
                  </a:lnTo>
                  <a:lnTo>
                    <a:pt x="202" y="1170"/>
                  </a:lnTo>
                  <a:lnTo>
                    <a:pt x="186" y="1164"/>
                  </a:lnTo>
                  <a:lnTo>
                    <a:pt x="171" y="1158"/>
                  </a:lnTo>
                  <a:lnTo>
                    <a:pt x="155" y="1150"/>
                  </a:lnTo>
                  <a:lnTo>
                    <a:pt x="142" y="1142"/>
                  </a:lnTo>
                  <a:lnTo>
                    <a:pt x="128" y="1134"/>
                  </a:lnTo>
                  <a:lnTo>
                    <a:pt x="115" y="1123"/>
                  </a:lnTo>
                  <a:lnTo>
                    <a:pt x="102" y="1113"/>
                  </a:lnTo>
                  <a:lnTo>
                    <a:pt x="89" y="1101"/>
                  </a:lnTo>
                  <a:lnTo>
                    <a:pt x="78" y="1088"/>
                  </a:lnTo>
                  <a:lnTo>
                    <a:pt x="67" y="1074"/>
                  </a:lnTo>
                  <a:lnTo>
                    <a:pt x="57" y="1059"/>
                  </a:lnTo>
                  <a:lnTo>
                    <a:pt x="48" y="1043"/>
                  </a:lnTo>
                  <a:lnTo>
                    <a:pt x="39" y="1027"/>
                  </a:lnTo>
                  <a:lnTo>
                    <a:pt x="31" y="1008"/>
                  </a:lnTo>
                  <a:lnTo>
                    <a:pt x="24" y="989"/>
                  </a:lnTo>
                  <a:lnTo>
                    <a:pt x="17" y="969"/>
                  </a:lnTo>
                  <a:lnTo>
                    <a:pt x="13" y="947"/>
                  </a:lnTo>
                  <a:lnTo>
                    <a:pt x="8" y="924"/>
                  </a:lnTo>
                  <a:lnTo>
                    <a:pt x="5" y="899"/>
                  </a:lnTo>
                  <a:lnTo>
                    <a:pt x="1" y="873"/>
                  </a:lnTo>
                  <a:lnTo>
                    <a:pt x="0" y="846"/>
                  </a:lnTo>
                  <a:lnTo>
                    <a:pt x="0" y="817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8181782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3770010" y="2330533"/>
            <a:ext cx="1603980" cy="482435"/>
            <a:chOff x="3348" y="2012"/>
            <a:chExt cx="984" cy="296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48" y="2012"/>
              <a:ext cx="984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348" y="2016"/>
              <a:ext cx="252" cy="286"/>
            </a:xfrm>
            <a:custGeom>
              <a:avLst/>
              <a:gdLst>
                <a:gd name="T0" fmla="*/ 0 w 252"/>
                <a:gd name="T1" fmla="*/ 0 h 286"/>
                <a:gd name="T2" fmla="*/ 84 w 252"/>
                <a:gd name="T3" fmla="*/ 0 h 286"/>
                <a:gd name="T4" fmla="*/ 126 w 252"/>
                <a:gd name="T5" fmla="*/ 202 h 286"/>
                <a:gd name="T6" fmla="*/ 126 w 252"/>
                <a:gd name="T7" fmla="*/ 202 h 286"/>
                <a:gd name="T8" fmla="*/ 168 w 252"/>
                <a:gd name="T9" fmla="*/ 0 h 286"/>
                <a:gd name="T10" fmla="*/ 252 w 252"/>
                <a:gd name="T11" fmla="*/ 0 h 286"/>
                <a:gd name="T12" fmla="*/ 252 w 252"/>
                <a:gd name="T13" fmla="*/ 286 h 286"/>
                <a:gd name="T14" fmla="*/ 200 w 252"/>
                <a:gd name="T15" fmla="*/ 286 h 286"/>
                <a:gd name="T16" fmla="*/ 200 w 252"/>
                <a:gd name="T17" fmla="*/ 58 h 286"/>
                <a:gd name="T18" fmla="*/ 200 w 252"/>
                <a:gd name="T19" fmla="*/ 58 h 286"/>
                <a:gd name="T20" fmla="*/ 148 w 252"/>
                <a:gd name="T21" fmla="*/ 286 h 286"/>
                <a:gd name="T22" fmla="*/ 104 w 252"/>
                <a:gd name="T23" fmla="*/ 286 h 286"/>
                <a:gd name="T24" fmla="*/ 52 w 252"/>
                <a:gd name="T25" fmla="*/ 58 h 286"/>
                <a:gd name="T26" fmla="*/ 52 w 252"/>
                <a:gd name="T27" fmla="*/ 58 h 286"/>
                <a:gd name="T28" fmla="*/ 52 w 252"/>
                <a:gd name="T29" fmla="*/ 286 h 286"/>
                <a:gd name="T30" fmla="*/ 0 w 252"/>
                <a:gd name="T31" fmla="*/ 286 h 286"/>
                <a:gd name="T32" fmla="*/ 0 w 252"/>
                <a:gd name="T3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2" h="286">
                  <a:moveTo>
                    <a:pt x="0" y="0"/>
                  </a:moveTo>
                  <a:lnTo>
                    <a:pt x="84" y="0"/>
                  </a:lnTo>
                  <a:lnTo>
                    <a:pt x="126" y="202"/>
                  </a:lnTo>
                  <a:lnTo>
                    <a:pt x="126" y="202"/>
                  </a:lnTo>
                  <a:lnTo>
                    <a:pt x="168" y="0"/>
                  </a:lnTo>
                  <a:lnTo>
                    <a:pt x="252" y="0"/>
                  </a:lnTo>
                  <a:lnTo>
                    <a:pt x="252" y="286"/>
                  </a:lnTo>
                  <a:lnTo>
                    <a:pt x="200" y="286"/>
                  </a:lnTo>
                  <a:lnTo>
                    <a:pt x="200" y="58"/>
                  </a:lnTo>
                  <a:lnTo>
                    <a:pt x="200" y="58"/>
                  </a:lnTo>
                  <a:lnTo>
                    <a:pt x="148" y="286"/>
                  </a:lnTo>
                  <a:lnTo>
                    <a:pt x="104" y="286"/>
                  </a:lnTo>
                  <a:lnTo>
                    <a:pt x="52" y="58"/>
                  </a:lnTo>
                  <a:lnTo>
                    <a:pt x="52" y="58"/>
                  </a:lnTo>
                  <a:lnTo>
                    <a:pt x="52" y="286"/>
                  </a:lnTo>
                  <a:lnTo>
                    <a:pt x="0" y="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642" y="2016"/>
              <a:ext cx="164" cy="286"/>
            </a:xfrm>
            <a:custGeom>
              <a:avLst/>
              <a:gdLst>
                <a:gd name="T0" fmla="*/ 160 w 164"/>
                <a:gd name="T1" fmla="*/ 0 h 286"/>
                <a:gd name="T2" fmla="*/ 160 w 164"/>
                <a:gd name="T3" fmla="*/ 48 h 286"/>
                <a:gd name="T4" fmla="*/ 58 w 164"/>
                <a:gd name="T5" fmla="*/ 48 h 286"/>
                <a:gd name="T6" fmla="*/ 58 w 164"/>
                <a:gd name="T7" fmla="*/ 116 h 286"/>
                <a:gd name="T8" fmla="*/ 154 w 164"/>
                <a:gd name="T9" fmla="*/ 116 h 286"/>
                <a:gd name="T10" fmla="*/ 154 w 164"/>
                <a:gd name="T11" fmla="*/ 162 h 286"/>
                <a:gd name="T12" fmla="*/ 58 w 164"/>
                <a:gd name="T13" fmla="*/ 162 h 286"/>
                <a:gd name="T14" fmla="*/ 58 w 164"/>
                <a:gd name="T15" fmla="*/ 240 h 286"/>
                <a:gd name="T16" fmla="*/ 164 w 164"/>
                <a:gd name="T17" fmla="*/ 240 h 286"/>
                <a:gd name="T18" fmla="*/ 164 w 164"/>
                <a:gd name="T19" fmla="*/ 286 h 286"/>
                <a:gd name="T20" fmla="*/ 0 w 164"/>
                <a:gd name="T21" fmla="*/ 286 h 286"/>
                <a:gd name="T22" fmla="*/ 0 w 164"/>
                <a:gd name="T23" fmla="*/ 0 h 286"/>
                <a:gd name="T24" fmla="*/ 160 w 164"/>
                <a:gd name="T25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86">
                  <a:moveTo>
                    <a:pt x="160" y="0"/>
                  </a:moveTo>
                  <a:lnTo>
                    <a:pt x="160" y="48"/>
                  </a:lnTo>
                  <a:lnTo>
                    <a:pt x="58" y="48"/>
                  </a:lnTo>
                  <a:lnTo>
                    <a:pt x="58" y="116"/>
                  </a:lnTo>
                  <a:lnTo>
                    <a:pt x="154" y="116"/>
                  </a:lnTo>
                  <a:lnTo>
                    <a:pt x="154" y="162"/>
                  </a:lnTo>
                  <a:lnTo>
                    <a:pt x="58" y="162"/>
                  </a:lnTo>
                  <a:lnTo>
                    <a:pt x="58" y="240"/>
                  </a:lnTo>
                  <a:lnTo>
                    <a:pt x="164" y="240"/>
                  </a:lnTo>
                  <a:lnTo>
                    <a:pt x="164" y="286"/>
                  </a:lnTo>
                  <a:lnTo>
                    <a:pt x="0" y="286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834" y="2016"/>
              <a:ext cx="194" cy="286"/>
            </a:xfrm>
            <a:custGeom>
              <a:avLst/>
              <a:gdLst>
                <a:gd name="T0" fmla="*/ 106 w 194"/>
                <a:gd name="T1" fmla="*/ 0 h 286"/>
                <a:gd name="T2" fmla="*/ 124 w 194"/>
                <a:gd name="T3" fmla="*/ 2 h 286"/>
                <a:gd name="T4" fmla="*/ 152 w 194"/>
                <a:gd name="T5" fmla="*/ 12 h 286"/>
                <a:gd name="T6" fmla="*/ 172 w 194"/>
                <a:gd name="T7" fmla="*/ 30 h 286"/>
                <a:gd name="T8" fmla="*/ 182 w 194"/>
                <a:gd name="T9" fmla="*/ 58 h 286"/>
                <a:gd name="T10" fmla="*/ 182 w 194"/>
                <a:gd name="T11" fmla="*/ 74 h 286"/>
                <a:gd name="T12" fmla="*/ 180 w 194"/>
                <a:gd name="T13" fmla="*/ 100 h 286"/>
                <a:gd name="T14" fmla="*/ 172 w 194"/>
                <a:gd name="T15" fmla="*/ 122 h 286"/>
                <a:gd name="T16" fmla="*/ 156 w 194"/>
                <a:gd name="T17" fmla="*/ 136 h 286"/>
                <a:gd name="T18" fmla="*/ 136 w 194"/>
                <a:gd name="T19" fmla="*/ 144 h 286"/>
                <a:gd name="T20" fmla="*/ 136 w 194"/>
                <a:gd name="T21" fmla="*/ 146 h 286"/>
                <a:gd name="T22" fmla="*/ 158 w 194"/>
                <a:gd name="T23" fmla="*/ 152 h 286"/>
                <a:gd name="T24" fmla="*/ 172 w 194"/>
                <a:gd name="T25" fmla="*/ 168 h 286"/>
                <a:gd name="T26" fmla="*/ 180 w 194"/>
                <a:gd name="T27" fmla="*/ 194 h 286"/>
                <a:gd name="T28" fmla="*/ 182 w 194"/>
                <a:gd name="T29" fmla="*/ 232 h 286"/>
                <a:gd name="T30" fmla="*/ 184 w 194"/>
                <a:gd name="T31" fmla="*/ 268 h 286"/>
                <a:gd name="T32" fmla="*/ 190 w 194"/>
                <a:gd name="T33" fmla="*/ 282 h 286"/>
                <a:gd name="T34" fmla="*/ 194 w 194"/>
                <a:gd name="T35" fmla="*/ 286 h 286"/>
                <a:gd name="T36" fmla="*/ 132 w 194"/>
                <a:gd name="T37" fmla="*/ 286 h 286"/>
                <a:gd name="T38" fmla="*/ 126 w 194"/>
                <a:gd name="T39" fmla="*/ 272 h 286"/>
                <a:gd name="T40" fmla="*/ 122 w 194"/>
                <a:gd name="T41" fmla="*/ 202 h 286"/>
                <a:gd name="T42" fmla="*/ 120 w 194"/>
                <a:gd name="T43" fmla="*/ 186 h 286"/>
                <a:gd name="T44" fmla="*/ 114 w 194"/>
                <a:gd name="T45" fmla="*/ 176 h 286"/>
                <a:gd name="T46" fmla="*/ 104 w 194"/>
                <a:gd name="T47" fmla="*/ 168 h 286"/>
                <a:gd name="T48" fmla="*/ 88 w 194"/>
                <a:gd name="T49" fmla="*/ 166 h 286"/>
                <a:gd name="T50" fmla="*/ 58 w 194"/>
                <a:gd name="T51" fmla="*/ 286 h 286"/>
                <a:gd name="T52" fmla="*/ 0 w 194"/>
                <a:gd name="T53" fmla="*/ 0 h 286"/>
                <a:gd name="T54" fmla="*/ 82 w 194"/>
                <a:gd name="T55" fmla="*/ 126 h 286"/>
                <a:gd name="T56" fmla="*/ 92 w 194"/>
                <a:gd name="T57" fmla="*/ 124 h 286"/>
                <a:gd name="T58" fmla="*/ 108 w 194"/>
                <a:gd name="T59" fmla="*/ 120 h 286"/>
                <a:gd name="T60" fmla="*/ 118 w 194"/>
                <a:gd name="T61" fmla="*/ 110 h 286"/>
                <a:gd name="T62" fmla="*/ 124 w 194"/>
                <a:gd name="T63" fmla="*/ 94 h 286"/>
                <a:gd name="T64" fmla="*/ 126 w 194"/>
                <a:gd name="T65" fmla="*/ 82 h 286"/>
                <a:gd name="T66" fmla="*/ 122 w 194"/>
                <a:gd name="T67" fmla="*/ 66 h 286"/>
                <a:gd name="T68" fmla="*/ 116 w 194"/>
                <a:gd name="T69" fmla="*/ 52 h 286"/>
                <a:gd name="T70" fmla="*/ 102 w 194"/>
                <a:gd name="T71" fmla="*/ 46 h 286"/>
                <a:gd name="T72" fmla="*/ 86 w 194"/>
                <a:gd name="T73" fmla="*/ 44 h 286"/>
                <a:gd name="T74" fmla="*/ 58 w 194"/>
                <a:gd name="T75" fmla="*/ 12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4" h="286">
                  <a:moveTo>
                    <a:pt x="0" y="0"/>
                  </a:moveTo>
                  <a:lnTo>
                    <a:pt x="106" y="0"/>
                  </a:lnTo>
                  <a:lnTo>
                    <a:pt x="106" y="0"/>
                  </a:lnTo>
                  <a:lnTo>
                    <a:pt x="124" y="2"/>
                  </a:lnTo>
                  <a:lnTo>
                    <a:pt x="138" y="6"/>
                  </a:lnTo>
                  <a:lnTo>
                    <a:pt x="152" y="12"/>
                  </a:lnTo>
                  <a:lnTo>
                    <a:pt x="162" y="20"/>
                  </a:lnTo>
                  <a:lnTo>
                    <a:pt x="172" y="30"/>
                  </a:lnTo>
                  <a:lnTo>
                    <a:pt x="178" y="42"/>
                  </a:lnTo>
                  <a:lnTo>
                    <a:pt x="182" y="58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2" y="88"/>
                  </a:lnTo>
                  <a:lnTo>
                    <a:pt x="180" y="100"/>
                  </a:lnTo>
                  <a:lnTo>
                    <a:pt x="176" y="112"/>
                  </a:lnTo>
                  <a:lnTo>
                    <a:pt x="172" y="122"/>
                  </a:lnTo>
                  <a:lnTo>
                    <a:pt x="164" y="130"/>
                  </a:lnTo>
                  <a:lnTo>
                    <a:pt x="156" y="136"/>
                  </a:lnTo>
                  <a:lnTo>
                    <a:pt x="146" y="142"/>
                  </a:lnTo>
                  <a:lnTo>
                    <a:pt x="136" y="144"/>
                  </a:lnTo>
                  <a:lnTo>
                    <a:pt x="136" y="146"/>
                  </a:lnTo>
                  <a:lnTo>
                    <a:pt x="136" y="146"/>
                  </a:lnTo>
                  <a:lnTo>
                    <a:pt x="148" y="148"/>
                  </a:lnTo>
                  <a:lnTo>
                    <a:pt x="158" y="152"/>
                  </a:lnTo>
                  <a:lnTo>
                    <a:pt x="166" y="160"/>
                  </a:lnTo>
                  <a:lnTo>
                    <a:pt x="172" y="168"/>
                  </a:lnTo>
                  <a:lnTo>
                    <a:pt x="176" y="180"/>
                  </a:lnTo>
                  <a:lnTo>
                    <a:pt x="180" y="194"/>
                  </a:lnTo>
                  <a:lnTo>
                    <a:pt x="182" y="232"/>
                  </a:lnTo>
                  <a:lnTo>
                    <a:pt x="182" y="232"/>
                  </a:lnTo>
                  <a:lnTo>
                    <a:pt x="182" y="252"/>
                  </a:lnTo>
                  <a:lnTo>
                    <a:pt x="184" y="268"/>
                  </a:lnTo>
                  <a:lnTo>
                    <a:pt x="188" y="278"/>
                  </a:lnTo>
                  <a:lnTo>
                    <a:pt x="190" y="282"/>
                  </a:lnTo>
                  <a:lnTo>
                    <a:pt x="194" y="284"/>
                  </a:lnTo>
                  <a:lnTo>
                    <a:pt x="194" y="286"/>
                  </a:lnTo>
                  <a:lnTo>
                    <a:pt x="132" y="286"/>
                  </a:lnTo>
                  <a:lnTo>
                    <a:pt x="132" y="286"/>
                  </a:lnTo>
                  <a:lnTo>
                    <a:pt x="128" y="280"/>
                  </a:lnTo>
                  <a:lnTo>
                    <a:pt x="126" y="272"/>
                  </a:lnTo>
                  <a:lnTo>
                    <a:pt x="124" y="256"/>
                  </a:lnTo>
                  <a:lnTo>
                    <a:pt x="122" y="202"/>
                  </a:lnTo>
                  <a:lnTo>
                    <a:pt x="122" y="202"/>
                  </a:lnTo>
                  <a:lnTo>
                    <a:pt x="120" y="186"/>
                  </a:lnTo>
                  <a:lnTo>
                    <a:pt x="118" y="180"/>
                  </a:lnTo>
                  <a:lnTo>
                    <a:pt x="114" y="176"/>
                  </a:lnTo>
                  <a:lnTo>
                    <a:pt x="110" y="170"/>
                  </a:lnTo>
                  <a:lnTo>
                    <a:pt x="104" y="168"/>
                  </a:lnTo>
                  <a:lnTo>
                    <a:pt x="98" y="166"/>
                  </a:lnTo>
                  <a:lnTo>
                    <a:pt x="88" y="166"/>
                  </a:lnTo>
                  <a:lnTo>
                    <a:pt x="58" y="166"/>
                  </a:lnTo>
                  <a:lnTo>
                    <a:pt x="58" y="286"/>
                  </a:lnTo>
                  <a:lnTo>
                    <a:pt x="0" y="286"/>
                  </a:lnTo>
                  <a:lnTo>
                    <a:pt x="0" y="0"/>
                  </a:lnTo>
                  <a:close/>
                  <a:moveTo>
                    <a:pt x="58" y="126"/>
                  </a:moveTo>
                  <a:lnTo>
                    <a:pt x="82" y="126"/>
                  </a:lnTo>
                  <a:lnTo>
                    <a:pt x="82" y="126"/>
                  </a:lnTo>
                  <a:lnTo>
                    <a:pt x="92" y="124"/>
                  </a:lnTo>
                  <a:lnTo>
                    <a:pt x="100" y="124"/>
                  </a:lnTo>
                  <a:lnTo>
                    <a:pt x="108" y="120"/>
                  </a:lnTo>
                  <a:lnTo>
                    <a:pt x="114" y="116"/>
                  </a:lnTo>
                  <a:lnTo>
                    <a:pt x="118" y="110"/>
                  </a:lnTo>
                  <a:lnTo>
                    <a:pt x="122" y="102"/>
                  </a:lnTo>
                  <a:lnTo>
                    <a:pt x="124" y="94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4" y="74"/>
                  </a:lnTo>
                  <a:lnTo>
                    <a:pt x="122" y="66"/>
                  </a:lnTo>
                  <a:lnTo>
                    <a:pt x="120" y="58"/>
                  </a:lnTo>
                  <a:lnTo>
                    <a:pt x="116" y="52"/>
                  </a:lnTo>
                  <a:lnTo>
                    <a:pt x="110" y="48"/>
                  </a:lnTo>
                  <a:lnTo>
                    <a:pt x="102" y="46"/>
                  </a:lnTo>
                  <a:lnTo>
                    <a:pt x="94" y="44"/>
                  </a:lnTo>
                  <a:lnTo>
                    <a:pt x="86" y="44"/>
                  </a:lnTo>
                  <a:lnTo>
                    <a:pt x="58" y="44"/>
                  </a:lnTo>
                  <a:lnTo>
                    <a:pt x="58" y="126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050" y="2012"/>
              <a:ext cx="188" cy="296"/>
            </a:xfrm>
            <a:custGeom>
              <a:avLst/>
              <a:gdLst>
                <a:gd name="T0" fmla="*/ 128 w 188"/>
                <a:gd name="T1" fmla="*/ 102 h 296"/>
                <a:gd name="T2" fmla="*/ 124 w 188"/>
                <a:gd name="T3" fmla="*/ 64 h 296"/>
                <a:gd name="T4" fmla="*/ 116 w 188"/>
                <a:gd name="T5" fmla="*/ 50 h 296"/>
                <a:gd name="T6" fmla="*/ 104 w 188"/>
                <a:gd name="T7" fmla="*/ 42 h 296"/>
                <a:gd name="T8" fmla="*/ 94 w 188"/>
                <a:gd name="T9" fmla="*/ 42 h 296"/>
                <a:gd name="T10" fmla="*/ 76 w 188"/>
                <a:gd name="T11" fmla="*/ 48 h 296"/>
                <a:gd name="T12" fmla="*/ 66 w 188"/>
                <a:gd name="T13" fmla="*/ 66 h 296"/>
                <a:gd name="T14" fmla="*/ 60 w 188"/>
                <a:gd name="T15" fmla="*/ 100 h 296"/>
                <a:gd name="T16" fmla="*/ 58 w 188"/>
                <a:gd name="T17" fmla="*/ 152 h 296"/>
                <a:gd name="T18" fmla="*/ 60 w 188"/>
                <a:gd name="T19" fmla="*/ 204 h 296"/>
                <a:gd name="T20" fmla="*/ 68 w 188"/>
                <a:gd name="T21" fmla="*/ 234 h 296"/>
                <a:gd name="T22" fmla="*/ 80 w 188"/>
                <a:gd name="T23" fmla="*/ 250 h 296"/>
                <a:gd name="T24" fmla="*/ 96 w 188"/>
                <a:gd name="T25" fmla="*/ 254 h 296"/>
                <a:gd name="T26" fmla="*/ 102 w 188"/>
                <a:gd name="T27" fmla="*/ 252 h 296"/>
                <a:gd name="T28" fmla="*/ 116 w 188"/>
                <a:gd name="T29" fmla="*/ 246 h 296"/>
                <a:gd name="T30" fmla="*/ 126 w 188"/>
                <a:gd name="T31" fmla="*/ 232 h 296"/>
                <a:gd name="T32" fmla="*/ 130 w 188"/>
                <a:gd name="T33" fmla="*/ 202 h 296"/>
                <a:gd name="T34" fmla="*/ 188 w 188"/>
                <a:gd name="T35" fmla="*/ 182 h 296"/>
                <a:gd name="T36" fmla="*/ 188 w 188"/>
                <a:gd name="T37" fmla="*/ 204 h 296"/>
                <a:gd name="T38" fmla="*/ 180 w 188"/>
                <a:gd name="T39" fmla="*/ 244 h 296"/>
                <a:gd name="T40" fmla="*/ 166 w 188"/>
                <a:gd name="T41" fmla="*/ 270 h 296"/>
                <a:gd name="T42" fmla="*/ 152 w 188"/>
                <a:gd name="T43" fmla="*/ 282 h 296"/>
                <a:gd name="T44" fmla="*/ 134 w 188"/>
                <a:gd name="T45" fmla="*/ 290 h 296"/>
                <a:gd name="T46" fmla="*/ 112 w 188"/>
                <a:gd name="T47" fmla="*/ 296 h 296"/>
                <a:gd name="T48" fmla="*/ 98 w 188"/>
                <a:gd name="T49" fmla="*/ 296 h 296"/>
                <a:gd name="T50" fmla="*/ 70 w 188"/>
                <a:gd name="T51" fmla="*/ 294 h 296"/>
                <a:gd name="T52" fmla="*/ 46 w 188"/>
                <a:gd name="T53" fmla="*/ 284 h 296"/>
                <a:gd name="T54" fmla="*/ 30 w 188"/>
                <a:gd name="T55" fmla="*/ 272 h 296"/>
                <a:gd name="T56" fmla="*/ 18 w 188"/>
                <a:gd name="T57" fmla="*/ 254 h 296"/>
                <a:gd name="T58" fmla="*/ 8 w 188"/>
                <a:gd name="T59" fmla="*/ 232 h 296"/>
                <a:gd name="T60" fmla="*/ 2 w 188"/>
                <a:gd name="T61" fmla="*/ 178 h 296"/>
                <a:gd name="T62" fmla="*/ 0 w 188"/>
                <a:gd name="T63" fmla="*/ 148 h 296"/>
                <a:gd name="T64" fmla="*/ 4 w 188"/>
                <a:gd name="T65" fmla="*/ 88 h 296"/>
                <a:gd name="T66" fmla="*/ 12 w 188"/>
                <a:gd name="T67" fmla="*/ 52 h 296"/>
                <a:gd name="T68" fmla="*/ 22 w 188"/>
                <a:gd name="T69" fmla="*/ 32 h 296"/>
                <a:gd name="T70" fmla="*/ 38 w 188"/>
                <a:gd name="T71" fmla="*/ 16 h 296"/>
                <a:gd name="T72" fmla="*/ 58 w 188"/>
                <a:gd name="T73" fmla="*/ 6 h 296"/>
                <a:gd name="T74" fmla="*/ 82 w 188"/>
                <a:gd name="T75" fmla="*/ 0 h 296"/>
                <a:gd name="T76" fmla="*/ 98 w 188"/>
                <a:gd name="T77" fmla="*/ 0 h 296"/>
                <a:gd name="T78" fmla="*/ 126 w 188"/>
                <a:gd name="T79" fmla="*/ 2 h 296"/>
                <a:gd name="T80" fmla="*/ 146 w 188"/>
                <a:gd name="T81" fmla="*/ 10 h 296"/>
                <a:gd name="T82" fmla="*/ 162 w 188"/>
                <a:gd name="T83" fmla="*/ 20 h 296"/>
                <a:gd name="T84" fmla="*/ 174 w 188"/>
                <a:gd name="T85" fmla="*/ 34 h 296"/>
                <a:gd name="T86" fmla="*/ 184 w 188"/>
                <a:gd name="T87" fmla="*/ 68 h 296"/>
                <a:gd name="T88" fmla="*/ 186 w 188"/>
                <a:gd name="T89" fmla="*/ 10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8" h="296">
                  <a:moveTo>
                    <a:pt x="128" y="102"/>
                  </a:moveTo>
                  <a:lnTo>
                    <a:pt x="128" y="102"/>
                  </a:lnTo>
                  <a:lnTo>
                    <a:pt x="128" y="74"/>
                  </a:lnTo>
                  <a:lnTo>
                    <a:pt x="124" y="64"/>
                  </a:lnTo>
                  <a:lnTo>
                    <a:pt x="122" y="56"/>
                  </a:lnTo>
                  <a:lnTo>
                    <a:pt x="116" y="50"/>
                  </a:lnTo>
                  <a:lnTo>
                    <a:pt x="110" y="44"/>
                  </a:lnTo>
                  <a:lnTo>
                    <a:pt x="104" y="42"/>
                  </a:lnTo>
                  <a:lnTo>
                    <a:pt x="94" y="42"/>
                  </a:lnTo>
                  <a:lnTo>
                    <a:pt x="94" y="42"/>
                  </a:lnTo>
                  <a:lnTo>
                    <a:pt x="84" y="42"/>
                  </a:lnTo>
                  <a:lnTo>
                    <a:pt x="76" y="48"/>
                  </a:lnTo>
                  <a:lnTo>
                    <a:pt x="70" y="54"/>
                  </a:lnTo>
                  <a:lnTo>
                    <a:pt x="66" y="66"/>
                  </a:lnTo>
                  <a:lnTo>
                    <a:pt x="62" y="82"/>
                  </a:lnTo>
                  <a:lnTo>
                    <a:pt x="60" y="100"/>
                  </a:lnTo>
                  <a:lnTo>
                    <a:pt x="58" y="152"/>
                  </a:lnTo>
                  <a:lnTo>
                    <a:pt x="58" y="152"/>
                  </a:lnTo>
                  <a:lnTo>
                    <a:pt x="60" y="180"/>
                  </a:lnTo>
                  <a:lnTo>
                    <a:pt x="60" y="204"/>
                  </a:lnTo>
                  <a:lnTo>
                    <a:pt x="64" y="222"/>
                  </a:lnTo>
                  <a:lnTo>
                    <a:pt x="68" y="234"/>
                  </a:lnTo>
                  <a:lnTo>
                    <a:pt x="72" y="244"/>
                  </a:lnTo>
                  <a:lnTo>
                    <a:pt x="80" y="250"/>
                  </a:lnTo>
                  <a:lnTo>
                    <a:pt x="86" y="252"/>
                  </a:lnTo>
                  <a:lnTo>
                    <a:pt x="96" y="254"/>
                  </a:lnTo>
                  <a:lnTo>
                    <a:pt x="96" y="254"/>
                  </a:lnTo>
                  <a:lnTo>
                    <a:pt x="102" y="252"/>
                  </a:lnTo>
                  <a:lnTo>
                    <a:pt x="110" y="250"/>
                  </a:lnTo>
                  <a:lnTo>
                    <a:pt x="116" y="246"/>
                  </a:lnTo>
                  <a:lnTo>
                    <a:pt x="122" y="240"/>
                  </a:lnTo>
                  <a:lnTo>
                    <a:pt x="126" y="232"/>
                  </a:lnTo>
                  <a:lnTo>
                    <a:pt x="128" y="218"/>
                  </a:lnTo>
                  <a:lnTo>
                    <a:pt x="130" y="202"/>
                  </a:lnTo>
                  <a:lnTo>
                    <a:pt x="132" y="182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8" y="204"/>
                  </a:lnTo>
                  <a:lnTo>
                    <a:pt x="186" y="224"/>
                  </a:lnTo>
                  <a:lnTo>
                    <a:pt x="180" y="244"/>
                  </a:lnTo>
                  <a:lnTo>
                    <a:pt x="172" y="262"/>
                  </a:lnTo>
                  <a:lnTo>
                    <a:pt x="166" y="270"/>
                  </a:lnTo>
                  <a:lnTo>
                    <a:pt x="160" y="276"/>
                  </a:lnTo>
                  <a:lnTo>
                    <a:pt x="152" y="282"/>
                  </a:lnTo>
                  <a:lnTo>
                    <a:pt x="144" y="286"/>
                  </a:lnTo>
                  <a:lnTo>
                    <a:pt x="134" y="290"/>
                  </a:lnTo>
                  <a:lnTo>
                    <a:pt x="124" y="294"/>
                  </a:lnTo>
                  <a:lnTo>
                    <a:pt x="112" y="296"/>
                  </a:lnTo>
                  <a:lnTo>
                    <a:pt x="98" y="296"/>
                  </a:lnTo>
                  <a:lnTo>
                    <a:pt x="98" y="296"/>
                  </a:lnTo>
                  <a:lnTo>
                    <a:pt x="82" y="296"/>
                  </a:lnTo>
                  <a:lnTo>
                    <a:pt x="70" y="294"/>
                  </a:lnTo>
                  <a:lnTo>
                    <a:pt x="58" y="290"/>
                  </a:lnTo>
                  <a:lnTo>
                    <a:pt x="46" y="284"/>
                  </a:lnTo>
                  <a:lnTo>
                    <a:pt x="38" y="278"/>
                  </a:lnTo>
                  <a:lnTo>
                    <a:pt x="30" y="272"/>
                  </a:lnTo>
                  <a:lnTo>
                    <a:pt x="22" y="264"/>
                  </a:lnTo>
                  <a:lnTo>
                    <a:pt x="18" y="254"/>
                  </a:lnTo>
                  <a:lnTo>
                    <a:pt x="12" y="244"/>
                  </a:lnTo>
                  <a:lnTo>
                    <a:pt x="8" y="232"/>
                  </a:lnTo>
                  <a:lnTo>
                    <a:pt x="4" y="208"/>
                  </a:lnTo>
                  <a:lnTo>
                    <a:pt x="2" y="17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2" y="116"/>
                  </a:lnTo>
                  <a:lnTo>
                    <a:pt x="4" y="88"/>
                  </a:lnTo>
                  <a:lnTo>
                    <a:pt x="8" y="62"/>
                  </a:lnTo>
                  <a:lnTo>
                    <a:pt x="12" y="52"/>
                  </a:lnTo>
                  <a:lnTo>
                    <a:pt x="18" y="40"/>
                  </a:lnTo>
                  <a:lnTo>
                    <a:pt x="22" y="32"/>
                  </a:lnTo>
                  <a:lnTo>
                    <a:pt x="30" y="24"/>
                  </a:lnTo>
                  <a:lnTo>
                    <a:pt x="38" y="16"/>
                  </a:lnTo>
                  <a:lnTo>
                    <a:pt x="46" y="10"/>
                  </a:lnTo>
                  <a:lnTo>
                    <a:pt x="58" y="6"/>
                  </a:lnTo>
                  <a:lnTo>
                    <a:pt x="70" y="2"/>
                  </a:lnTo>
                  <a:lnTo>
                    <a:pt x="82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12" y="0"/>
                  </a:lnTo>
                  <a:lnTo>
                    <a:pt x="126" y="2"/>
                  </a:lnTo>
                  <a:lnTo>
                    <a:pt x="136" y="4"/>
                  </a:lnTo>
                  <a:lnTo>
                    <a:pt x="146" y="10"/>
                  </a:lnTo>
                  <a:lnTo>
                    <a:pt x="156" y="14"/>
                  </a:lnTo>
                  <a:lnTo>
                    <a:pt x="162" y="20"/>
                  </a:lnTo>
                  <a:lnTo>
                    <a:pt x="168" y="28"/>
                  </a:lnTo>
                  <a:lnTo>
                    <a:pt x="174" y="34"/>
                  </a:lnTo>
                  <a:lnTo>
                    <a:pt x="180" y="50"/>
                  </a:lnTo>
                  <a:lnTo>
                    <a:pt x="184" y="68"/>
                  </a:lnTo>
                  <a:lnTo>
                    <a:pt x="186" y="84"/>
                  </a:lnTo>
                  <a:lnTo>
                    <a:pt x="186" y="102"/>
                  </a:lnTo>
                  <a:lnTo>
                    <a:pt x="128" y="102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274" y="2016"/>
              <a:ext cx="58" cy="286"/>
            </a:xfrm>
            <a:prstGeom prst="rect">
              <a:avLst/>
            </a:prstGeom>
            <a:solidFill>
              <a:srgbClr val="FFC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080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 43"/>
          <p:cNvSpPr>
            <a:spLocks noChangeArrowheads="1"/>
          </p:cNvSpPr>
          <p:nvPr userDrawn="1"/>
        </p:nvSpPr>
        <p:spPr bwMode="auto">
          <a:xfrm>
            <a:off x="180975" y="180000"/>
            <a:ext cx="8784012" cy="28045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/>
          <a:p>
            <a:endParaRPr lang="fr-FR" sz="1400" b="0">
              <a:solidFill>
                <a:schemeClr val="tx1"/>
              </a:solidFill>
            </a:endParaRP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80975" y="180975"/>
            <a:ext cx="8785225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6000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2400" cap="all" baseline="0">
                <a:latin typeface="+mn-lt"/>
              </a:defRPr>
            </a:lvl1pPr>
          </a:lstStyle>
          <a:p>
            <a:pPr lvl="0"/>
            <a:r>
              <a:rPr lang="fr-FR" dirty="0" smtClean="0"/>
              <a:t>titre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58129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7796"/>
            <a:ext cx="8425921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 dirty="0" smtClean="0"/>
              <a:t>Titre PAGE </a:t>
            </a:r>
            <a:endParaRPr lang="fr-FR" dirty="0"/>
          </a:p>
        </p:txBody>
      </p:sp>
      <p:sp>
        <p:nvSpPr>
          <p:cNvPr id="4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4" y="140498"/>
            <a:ext cx="8423275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 smtClean="0"/>
              <a:t>00 titre </a:t>
            </a:r>
            <a:r>
              <a:rPr lang="fr-FR" cap="all" dirty="0" err="1" smtClean="0"/>
              <a:t>CHAPitre</a:t>
            </a:r>
            <a:endParaRPr lang="fr-FR" cap="all" noProof="1"/>
          </a:p>
        </p:txBody>
      </p:sp>
    </p:spTree>
    <p:extLst>
      <p:ext uri="{BB962C8B-B14F-4D97-AF65-F5344CB8AC3E}">
        <p14:creationId xmlns:p14="http://schemas.microsoft.com/office/powerpoint/2010/main" val="2018392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5" y="854635"/>
            <a:ext cx="8060894" cy="3569728"/>
          </a:xfrm>
          <a:prstGeom prst="rect">
            <a:avLst/>
          </a:prstGeom>
        </p:spPr>
        <p:txBody>
          <a:bodyPr lIns="0" tIns="0" rIns="0" bIns="0"/>
          <a:lstStyle>
            <a:lvl1pPr marL="177800" indent="-177800">
              <a:spcBef>
                <a:spcPts val="300"/>
              </a:spcBef>
              <a:buClr>
                <a:schemeClr val="accent1"/>
              </a:buClr>
              <a:defRPr sz="1800"/>
            </a:lvl1pPr>
            <a:lvl2pPr marL="450850" indent="-18415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600"/>
            </a:lvl2pPr>
            <a:lvl3pPr marL="715963" indent="-176213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tabLst/>
              <a:defRPr sz="1400"/>
            </a:lvl3pPr>
            <a:lvl4pPr marL="98266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200" baseline="0"/>
            </a:lvl4pPr>
            <a:lvl5pPr marL="1255713" indent="-177800">
              <a:spcBef>
                <a:spcPts val="300"/>
              </a:spcBef>
              <a:buClr>
                <a:schemeClr val="tx1"/>
              </a:buClr>
              <a:buFont typeface="Arial" pitchFamily="34" charset="0"/>
              <a:buChar char="−"/>
              <a:defRPr sz="1000"/>
            </a:lvl5pPr>
          </a:lstStyle>
          <a:p>
            <a:pPr lvl="0"/>
            <a:r>
              <a:rPr lang="fr-FR" dirty="0" smtClean="0"/>
              <a:t>1 niveau texte</a:t>
            </a:r>
          </a:p>
          <a:p>
            <a:pPr lvl="1"/>
            <a:r>
              <a:rPr lang="fr-FR" dirty="0" smtClean="0"/>
              <a:t>2 niveau texte</a:t>
            </a:r>
          </a:p>
          <a:p>
            <a:pPr lvl="2"/>
            <a:r>
              <a:rPr lang="fr-FR" dirty="0" smtClean="0"/>
              <a:t>3 niveau texte</a:t>
            </a:r>
          </a:p>
          <a:p>
            <a:pPr lvl="3"/>
            <a:r>
              <a:rPr lang="fr-FR" dirty="0" smtClean="0"/>
              <a:t>4 niveau texte</a:t>
            </a:r>
          </a:p>
          <a:p>
            <a:pPr lvl="4"/>
            <a:r>
              <a:rPr lang="fr-FR" dirty="0" smtClean="0"/>
              <a:t>5 niveau  texte</a:t>
            </a:r>
            <a:endParaRPr lang="fr-FR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4" y="140498"/>
            <a:ext cx="8423275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 smtClean="0"/>
              <a:t>00 TITRE CHAPITRE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7796"/>
            <a:ext cx="8425921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 dirty="0" smtClean="0"/>
              <a:t>TITRE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85861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sz="quarter" idx="22"/>
          </p:nvPr>
        </p:nvSpPr>
        <p:spPr>
          <a:xfrm>
            <a:off x="542925" y="908051"/>
            <a:ext cx="8061325" cy="3516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13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4" y="140498"/>
            <a:ext cx="8423275" cy="1619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 smtClean="0"/>
              <a:t>00 TITRE CHAPITRE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7796"/>
            <a:ext cx="8425921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 dirty="0" smtClean="0"/>
              <a:t>TITRE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6550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/>
          </p:nvPr>
        </p:nvSpPr>
        <p:spPr>
          <a:xfrm>
            <a:off x="180975" y="908051"/>
            <a:ext cx="8785225" cy="3516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fr-FR" dirty="0"/>
          </a:p>
        </p:txBody>
      </p:sp>
      <p:sp>
        <p:nvSpPr>
          <p:cNvPr id="12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4" y="140498"/>
            <a:ext cx="8423275" cy="1619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 smtClean="0"/>
              <a:t>00 CHAPTER TITLE</a:t>
            </a:r>
            <a:endParaRPr lang="fr-FR" cap="all" noProof="1"/>
          </a:p>
        </p:txBody>
      </p:sp>
      <p:sp>
        <p:nvSpPr>
          <p:cNvPr id="6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7796"/>
            <a:ext cx="8425921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 dirty="0" smtClean="0"/>
              <a:t>PAGE 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2280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 com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6"/>
          <p:cNvSpPr>
            <a:spLocks noGrp="1"/>
          </p:cNvSpPr>
          <p:nvPr>
            <p:ph type="pic" sz="quarter" idx="10"/>
          </p:nvPr>
        </p:nvSpPr>
        <p:spPr>
          <a:xfrm>
            <a:off x="180974" y="908051"/>
            <a:ext cx="5824539" cy="35163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11" name="Espace réservé pour une image  6"/>
          <p:cNvSpPr>
            <a:spLocks noGrp="1"/>
          </p:cNvSpPr>
          <p:nvPr>
            <p:ph type="pic" sz="quarter" idx="11"/>
          </p:nvPr>
        </p:nvSpPr>
        <p:spPr>
          <a:xfrm>
            <a:off x="6096000" y="908051"/>
            <a:ext cx="2868613" cy="17131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2"/>
          </p:nvPr>
        </p:nvSpPr>
        <p:spPr>
          <a:xfrm>
            <a:off x="6096000" y="2711208"/>
            <a:ext cx="2868613" cy="171315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21" hasCustomPrompt="1"/>
          </p:nvPr>
        </p:nvSpPr>
        <p:spPr>
          <a:xfrm>
            <a:off x="180974" y="140498"/>
            <a:ext cx="8423275" cy="1619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SzTx/>
              <a:buFont typeface="Wingdings" pitchFamily="2" charset="2"/>
              <a:buNone/>
              <a:tabLst/>
              <a:defRPr sz="120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fr-FR" cap="all" dirty="0" smtClean="0"/>
              <a:t>00 TITRE CHAPITRE</a:t>
            </a:r>
            <a:endParaRPr lang="fr-FR" cap="all" noProof="1"/>
          </a:p>
        </p:txBody>
      </p:sp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180975" y="297796"/>
            <a:ext cx="8425921" cy="258868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cap="all" baseline="0"/>
            </a:lvl1pPr>
          </a:lstStyle>
          <a:p>
            <a:r>
              <a:rPr lang="fr-FR" dirty="0" smtClean="0"/>
              <a:t>TITRE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825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/>
          <p:cNvSpPr>
            <a:spLocks noGrp="1"/>
          </p:cNvSpPr>
          <p:nvPr>
            <p:ph type="pic" sz="quarter" idx="22"/>
          </p:nvPr>
        </p:nvSpPr>
        <p:spPr>
          <a:xfrm>
            <a:off x="180975" y="180975"/>
            <a:ext cx="8785225" cy="42433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62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76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cteur droit 22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3"/>
          <p:cNvSpPr txBox="1">
            <a:spLocks noChangeArrowheads="1"/>
          </p:cNvSpPr>
          <p:nvPr userDrawn="1"/>
        </p:nvSpPr>
        <p:spPr bwMode="auto">
          <a:xfrm>
            <a:off x="3929857" y="4718239"/>
            <a:ext cx="900000" cy="16560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fr-FR" sz="600" b="0" cap="all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1266825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9"/>
          <p:cNvSpPr>
            <a:spLocks noChangeArrowheads="1"/>
          </p:cNvSpPr>
          <p:nvPr userDrawn="1"/>
        </p:nvSpPr>
        <p:spPr bwMode="auto">
          <a:xfrm>
            <a:off x="180975" y="3024188"/>
            <a:ext cx="8785225" cy="14001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/>
          <a:p>
            <a:endParaRPr lang="fr-FR" sz="1400" b="0" dirty="0">
              <a:solidFill>
                <a:schemeClr val="tx1"/>
              </a:solidFill>
            </a:endParaRPr>
          </a:p>
        </p:txBody>
      </p:sp>
      <p:cxnSp>
        <p:nvCxnSpPr>
          <p:cNvPr id="63" name="Connecteur droit 62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23"/>
          <p:cNvSpPr txBox="1">
            <a:spLocks noChangeArrowheads="1"/>
          </p:cNvSpPr>
          <p:nvPr userDrawn="1"/>
        </p:nvSpPr>
        <p:spPr bwMode="auto">
          <a:xfrm>
            <a:off x="4915737" y="4718239"/>
            <a:ext cx="900000" cy="16560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endParaRPr lang="fr-FR" sz="600" b="0" cap="all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29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13" userDrawn="1">
          <p15:clr>
            <a:srgbClr val="F26B43"/>
          </p15:clr>
        </p15:guide>
        <p15:guide id="2" orient="horz" pos="114" userDrawn="1">
          <p15:clr>
            <a:srgbClr val="F26B43"/>
          </p15:clr>
        </p15:guide>
        <p15:guide id="4" pos="5647" userDrawn="1">
          <p15:clr>
            <a:srgbClr val="F26B43"/>
          </p15:clr>
        </p15:guide>
        <p15:guide id="5" orient="horz" pos="2787" userDrawn="1">
          <p15:clr>
            <a:srgbClr val="F26B43"/>
          </p15:clr>
        </p15:guide>
        <p15:guide id="6" orient="horz" pos="1904" userDrawn="1">
          <p15:clr>
            <a:srgbClr val="F26B43"/>
          </p15:clr>
        </p15:guide>
        <p15:guide id="7" orient="horz" pos="1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7075256" y="4769578"/>
            <a:ext cx="266735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fld id="{78210625-ECA7-4862-B00E-5DC0AA3A3D4E}" type="slidenum">
              <a:rPr sz="500" b="0" noProof="1">
                <a:solidFill>
                  <a:schemeClr val="tx1"/>
                </a:solidFill>
              </a:rPr>
              <a:pPr/>
              <a:t>‹N°›</a:t>
            </a:fld>
            <a:endParaRPr lang="fr-FR" sz="300" b="0" noProof="1">
              <a:solidFill>
                <a:schemeClr val="tx1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385826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3"/>
          <p:cNvSpPr txBox="1">
            <a:spLocks noChangeArrowheads="1"/>
          </p:cNvSpPr>
          <p:nvPr userDrawn="1"/>
        </p:nvSpPr>
        <p:spPr bwMode="auto">
          <a:xfrm>
            <a:off x="3929857" y="4718239"/>
            <a:ext cx="900000" cy="16560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r>
              <a:rPr lang="fr-FR" sz="600" b="0" cap="all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fr-FR" sz="600" b="0" cap="all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Connecteur droit 122"/>
          <p:cNvCxnSpPr/>
          <p:nvPr userDrawn="1"/>
        </p:nvCxnSpPr>
        <p:spPr>
          <a:xfrm>
            <a:off x="1266825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/>
          <p:cNvCxnSpPr/>
          <p:nvPr userDrawn="1"/>
        </p:nvCxnSpPr>
        <p:spPr>
          <a:xfrm>
            <a:off x="6998700" y="4704420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 userDrawn="1"/>
        </p:nvCxnSpPr>
        <p:spPr>
          <a:xfrm>
            <a:off x="4844143" y="4699657"/>
            <a:ext cx="0" cy="1656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23"/>
          <p:cNvSpPr txBox="1">
            <a:spLocks noChangeArrowheads="1"/>
          </p:cNvSpPr>
          <p:nvPr userDrawn="1"/>
        </p:nvSpPr>
        <p:spPr bwMode="auto">
          <a:xfrm>
            <a:off x="4915737" y="4718239"/>
            <a:ext cx="900000" cy="16560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 anchor="b" anchorCtr="0">
            <a:noAutofit/>
          </a:bodyPr>
          <a:lstStyle>
            <a:lvl1pPr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37931725" indent="-37474525" defTabSz="1042988"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eaLnBrk="0" hangingPunct="0">
              <a:spcBef>
                <a:spcPct val="0"/>
              </a:spcBef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F7B100"/>
              </a:buClr>
              <a:buFont typeface="Wingdings" pitchFamily="2" charset="2"/>
              <a:buNone/>
              <a:defRPr/>
            </a:pPr>
            <a:endParaRPr lang="fr-FR" sz="600" b="0" cap="all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47" r:id="rId2"/>
    <p:sldLayoutId id="2147483840" r:id="rId3"/>
    <p:sldLayoutId id="2147483845" r:id="rId4"/>
    <p:sldLayoutId id="2147483848" r:id="rId5"/>
    <p:sldLayoutId id="2147483846" r:id="rId6"/>
    <p:sldLayoutId id="2147483830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Arial Narrow" pitchFamily="34" charset="0"/>
          <a:ea typeface="MS PGothic" pitchFamily="34" charset="-128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5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30000"/>
        </a:spcBef>
        <a:spcAft>
          <a:spcPct val="0"/>
        </a:spcAft>
        <a:buClr>
          <a:srgbClr val="F7B100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35000"/>
        </a:spcBef>
        <a:spcAft>
          <a:spcPct val="0"/>
        </a:spcAft>
        <a:buFont typeface="Wingdings" pitchFamily="2" charset="2"/>
        <a:buChar char="§"/>
        <a:defRPr sz="11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40000"/>
        </a:spcBef>
        <a:spcAft>
          <a:spcPct val="0"/>
        </a:spcAft>
        <a:buFont typeface="Wingdings" pitchFamily="2" charset="2"/>
        <a:buChar char="§"/>
        <a:defRPr sz="8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709" userDrawn="1">
          <p15:clr>
            <a:srgbClr val="F26B43"/>
          </p15:clr>
        </p15:guide>
        <p15:guide id="2" pos="5420" userDrawn="1">
          <p15:clr>
            <a:srgbClr val="F26B43"/>
          </p15:clr>
        </p15:guide>
        <p15:guide id="3" pos="5647" userDrawn="1">
          <p15:clr>
            <a:srgbClr val="F26B43"/>
          </p15:clr>
        </p15:guide>
        <p15:guide id="5" orient="horz" pos="114" userDrawn="1">
          <p15:clr>
            <a:srgbClr val="F26B43"/>
          </p15:clr>
        </p15:guide>
        <p15:guide id="6" orient="horz" pos="228" userDrawn="1">
          <p15:clr>
            <a:srgbClr val="F26B43"/>
          </p15:clr>
        </p15:guide>
        <p15:guide id="7" orient="horz" pos="2787" userDrawn="1">
          <p15:clr>
            <a:srgbClr val="F26B43"/>
          </p15:clr>
        </p15:guide>
        <p15:guide id="8" pos="2909" userDrawn="1">
          <p15:clr>
            <a:srgbClr val="F26B43"/>
          </p15:clr>
        </p15:guide>
        <p15:guide id="9" pos="2850" userDrawn="1">
          <p15:clr>
            <a:srgbClr val="F26B43"/>
          </p15:clr>
        </p15:guide>
        <p15:guide id="10" pos="113" userDrawn="1">
          <p15:clr>
            <a:srgbClr val="F26B43"/>
          </p15:clr>
        </p15:guide>
        <p15:guide id="11" pos="340" userDrawn="1">
          <p15:clr>
            <a:srgbClr val="F26B43"/>
          </p15:clr>
        </p15:guide>
        <p15:guide id="12" pos="1457" userDrawn="1">
          <p15:clr>
            <a:srgbClr val="F26B43"/>
          </p15:clr>
        </p15:guide>
        <p15:guide id="13" pos="1511" userDrawn="1">
          <p15:clr>
            <a:srgbClr val="F26B43"/>
          </p15:clr>
        </p15:guide>
        <p15:guide id="14" pos="4250" userDrawn="1">
          <p15:clr>
            <a:srgbClr val="F26B43"/>
          </p15:clr>
        </p15:guide>
        <p15:guide id="15" pos="4304" userDrawn="1">
          <p15:clr>
            <a:srgbClr val="F26B43"/>
          </p15:clr>
        </p15:guide>
        <p15:guide id="16" orient="horz" pos="342" userDrawn="1">
          <p15:clr>
            <a:srgbClr val="F26B43"/>
          </p15:clr>
        </p15:guide>
        <p15:guide id="18" orient="horz" pos="456" userDrawn="1">
          <p15:clr>
            <a:srgbClr val="F26B43"/>
          </p15:clr>
        </p15:guide>
        <p15:guide id="19" orient="horz" pos="569" userDrawn="1">
          <p15:clr>
            <a:srgbClr val="F26B43"/>
          </p15:clr>
        </p15:guide>
        <p15:guide id="20" pos="1919" userDrawn="1">
          <p15:clr>
            <a:srgbClr val="F26B43"/>
          </p15:clr>
        </p15:guide>
        <p15:guide id="21" pos="1976" userDrawn="1">
          <p15:clr>
            <a:srgbClr val="F26B43"/>
          </p15:clr>
        </p15:guide>
        <p15:guide id="22" pos="3783" userDrawn="1">
          <p15:clr>
            <a:srgbClr val="F26B43"/>
          </p15:clr>
        </p15:guide>
        <p15:guide id="23" pos="3840" userDrawn="1">
          <p15:clr>
            <a:srgbClr val="F26B43"/>
          </p15:clr>
        </p15:guide>
        <p15:guide id="24" orient="horz" pos="165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labintheair.cc/Anticip'ai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PLStGl0Ihg" TargetMode="Externa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PréDiction</a:t>
            </a:r>
            <a:r>
              <a:rPr lang="fr-FR" dirty="0" smtClean="0"/>
              <a:t> adaptative de mesures</a:t>
            </a:r>
            <a:br>
              <a:rPr lang="fr-FR" dirty="0" smtClean="0"/>
            </a:br>
            <a:r>
              <a:rPr lang="fr-FR" dirty="0" smtClean="0"/>
              <a:t>(voir </a:t>
            </a:r>
            <a:r>
              <a:rPr lang="fr-FR" i="1" dirty="0" smtClean="0">
                <a:solidFill>
                  <a:srgbClr val="0070C0"/>
                </a:solidFill>
                <a:hlinkClick r:id="rId3"/>
              </a:rPr>
              <a:t>wiki</a:t>
            </a:r>
            <a:r>
              <a:rPr lang="fr-FR" dirty="0" smtClean="0"/>
              <a:t>)</a:t>
            </a:r>
            <a:endParaRPr lang="fr-F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avec flèche 20"/>
          <p:cNvCxnSpPr/>
          <p:nvPr/>
        </p:nvCxnSpPr>
        <p:spPr>
          <a:xfrm flipH="1">
            <a:off x="5617029" y="3032585"/>
            <a:ext cx="702749" cy="6248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02 </a:t>
            </a:r>
            <a:r>
              <a:rPr lang="fr-FR" dirty="0" err="1"/>
              <a:t>Methodologie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3615260" y="595130"/>
            <a:ext cx="2001122" cy="2726278"/>
            <a:chOff x="4983005" y="-616756"/>
            <a:chExt cx="2154828" cy="2726278"/>
          </a:xfrm>
        </p:grpSpPr>
        <p:sp>
          <p:nvSpPr>
            <p:cNvPr id="9" name="Forme libre 8"/>
            <p:cNvSpPr/>
            <p:nvPr/>
          </p:nvSpPr>
          <p:spPr>
            <a:xfrm>
              <a:off x="5380379" y="303286"/>
              <a:ext cx="1426050" cy="609261"/>
            </a:xfrm>
            <a:custGeom>
              <a:avLst/>
              <a:gdLst>
                <a:gd name="connsiteX0" fmla="*/ 0 w 1426048"/>
                <a:gd name="connsiteY0" fmla="*/ 0 h 938835"/>
                <a:gd name="connsiteX1" fmla="*/ 1426048 w 1426048"/>
                <a:gd name="connsiteY1" fmla="*/ 0 h 938835"/>
                <a:gd name="connsiteX2" fmla="*/ 1426048 w 1426048"/>
                <a:gd name="connsiteY2" fmla="*/ 938835 h 938835"/>
                <a:gd name="connsiteX3" fmla="*/ 0 w 1426048"/>
                <a:gd name="connsiteY3" fmla="*/ 938835 h 938835"/>
                <a:gd name="connsiteX4" fmla="*/ 0 w 1426048"/>
                <a:gd name="connsiteY4" fmla="*/ 0 h 9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8" h="938835">
                  <a:moveTo>
                    <a:pt x="0" y="0"/>
                  </a:moveTo>
                  <a:lnTo>
                    <a:pt x="1426048" y="0"/>
                  </a:lnTo>
                  <a:lnTo>
                    <a:pt x="1426048" y="938835"/>
                  </a:lnTo>
                  <a:lnTo>
                    <a:pt x="0" y="9388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i="1" kern="1200" dirty="0" smtClean="0">
                  <a:solidFill>
                    <a:srgbClr val="5A78BE"/>
                  </a:solidFill>
                </a:rPr>
                <a:t>Prédicteur 1</a:t>
              </a:r>
              <a:endParaRPr lang="en-US" sz="1800" i="1" kern="1200" dirty="0">
                <a:solidFill>
                  <a:srgbClr val="5A78BE"/>
                </a:solidFill>
              </a:endParaRP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4983005" y="-616756"/>
              <a:ext cx="1298353" cy="475907"/>
            </a:xfrm>
            <a:custGeom>
              <a:avLst/>
              <a:gdLst>
                <a:gd name="connsiteX0" fmla="*/ 0 w 1031054"/>
                <a:gd name="connsiteY0" fmla="*/ 0 h 659840"/>
                <a:gd name="connsiteX1" fmla="*/ 1031054 w 1031054"/>
                <a:gd name="connsiteY1" fmla="*/ 0 h 659840"/>
                <a:gd name="connsiteX2" fmla="*/ 1031054 w 1031054"/>
                <a:gd name="connsiteY2" fmla="*/ 659840 h 659840"/>
                <a:gd name="connsiteX3" fmla="*/ 0 w 1031054"/>
                <a:gd name="connsiteY3" fmla="*/ 659840 h 659840"/>
                <a:gd name="connsiteX4" fmla="*/ 0 w 1031054"/>
                <a:gd name="connsiteY4" fmla="*/ 0 h 659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054" h="659840">
                  <a:moveTo>
                    <a:pt x="0" y="0"/>
                  </a:moveTo>
                  <a:lnTo>
                    <a:pt x="1031054" y="0"/>
                  </a:lnTo>
                  <a:lnTo>
                    <a:pt x="1031054" y="659840"/>
                  </a:lnTo>
                  <a:lnTo>
                    <a:pt x="0" y="659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i="1" kern="1200" dirty="0" smtClean="0">
                  <a:solidFill>
                    <a:srgbClr val="5A78BE"/>
                  </a:solidFill>
                </a:rPr>
                <a:t>Filtrage</a:t>
              </a:r>
              <a:endParaRPr lang="en-US" sz="1800" i="1" kern="1200" dirty="0">
                <a:solidFill>
                  <a:srgbClr val="5A78BE"/>
                </a:solidFill>
              </a:endParaRP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5511680" y="393596"/>
              <a:ext cx="1426048" cy="635830"/>
            </a:xfrm>
            <a:custGeom>
              <a:avLst/>
              <a:gdLst>
                <a:gd name="connsiteX0" fmla="*/ 0 w 1426048"/>
                <a:gd name="connsiteY0" fmla="*/ 0 h 938835"/>
                <a:gd name="connsiteX1" fmla="*/ 1426048 w 1426048"/>
                <a:gd name="connsiteY1" fmla="*/ 0 h 938835"/>
                <a:gd name="connsiteX2" fmla="*/ 1426048 w 1426048"/>
                <a:gd name="connsiteY2" fmla="*/ 938835 h 938835"/>
                <a:gd name="connsiteX3" fmla="*/ 0 w 1426048"/>
                <a:gd name="connsiteY3" fmla="*/ 938835 h 938835"/>
                <a:gd name="connsiteX4" fmla="*/ 0 w 1426048"/>
                <a:gd name="connsiteY4" fmla="*/ 0 h 938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8" h="938835">
                  <a:moveTo>
                    <a:pt x="0" y="0"/>
                  </a:moveTo>
                  <a:lnTo>
                    <a:pt x="1426048" y="0"/>
                  </a:lnTo>
                  <a:lnTo>
                    <a:pt x="1426048" y="938835"/>
                  </a:lnTo>
                  <a:lnTo>
                    <a:pt x="0" y="93883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i="1" kern="1200" dirty="0" smtClean="0">
                  <a:solidFill>
                    <a:srgbClr val="5A78BE"/>
                  </a:solidFill>
                </a:rPr>
                <a:t>Estimateur 2</a:t>
              </a:r>
              <a:endParaRPr lang="en-US" sz="1800" i="1" kern="1200" dirty="0">
                <a:solidFill>
                  <a:srgbClr val="5A78BE"/>
                </a:solidFill>
              </a:endParaRPr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5414394" y="1545064"/>
              <a:ext cx="1544541" cy="564458"/>
            </a:xfrm>
            <a:custGeom>
              <a:avLst/>
              <a:gdLst>
                <a:gd name="connsiteX0" fmla="*/ 0 w 1426048"/>
                <a:gd name="connsiteY0" fmla="*/ 0 h 849850"/>
                <a:gd name="connsiteX1" fmla="*/ 1426048 w 1426048"/>
                <a:gd name="connsiteY1" fmla="*/ 0 h 849850"/>
                <a:gd name="connsiteX2" fmla="*/ 1426048 w 1426048"/>
                <a:gd name="connsiteY2" fmla="*/ 849850 h 849850"/>
                <a:gd name="connsiteX3" fmla="*/ 0 w 1426048"/>
                <a:gd name="connsiteY3" fmla="*/ 849850 h 849850"/>
                <a:gd name="connsiteX4" fmla="*/ 0 w 1426048"/>
                <a:gd name="connsiteY4" fmla="*/ 0 h 84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48" h="849850">
                  <a:moveTo>
                    <a:pt x="0" y="0"/>
                  </a:moveTo>
                  <a:lnTo>
                    <a:pt x="1426048" y="0"/>
                  </a:lnTo>
                  <a:lnTo>
                    <a:pt x="1426048" y="849850"/>
                  </a:lnTo>
                  <a:lnTo>
                    <a:pt x="0" y="8498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i="1" kern="1200" dirty="0" smtClean="0">
                  <a:solidFill>
                    <a:srgbClr val="5A78BE"/>
                  </a:solidFill>
                </a:rPr>
                <a:t>Optimisation / prédicteurs</a:t>
              </a:r>
              <a:endParaRPr lang="en-US" sz="1600" i="1" kern="1200" dirty="0">
                <a:solidFill>
                  <a:srgbClr val="5A78BE"/>
                </a:solidFill>
              </a:endParaRPr>
            </a:p>
          </p:txBody>
        </p:sp>
        <p:sp>
          <p:nvSpPr>
            <p:cNvPr id="6" name="Forme libre 5"/>
            <p:cNvSpPr/>
            <p:nvPr/>
          </p:nvSpPr>
          <p:spPr>
            <a:xfrm>
              <a:off x="5638117" y="456932"/>
              <a:ext cx="1499716" cy="689371"/>
            </a:xfrm>
            <a:custGeom>
              <a:avLst/>
              <a:gdLst>
                <a:gd name="connsiteX0" fmla="*/ 0 w 1499716"/>
                <a:gd name="connsiteY0" fmla="*/ 0 h 1039103"/>
                <a:gd name="connsiteX1" fmla="*/ 1499716 w 1499716"/>
                <a:gd name="connsiteY1" fmla="*/ 0 h 1039103"/>
                <a:gd name="connsiteX2" fmla="*/ 1499716 w 1499716"/>
                <a:gd name="connsiteY2" fmla="*/ 1039103 h 1039103"/>
                <a:gd name="connsiteX3" fmla="*/ 0 w 1499716"/>
                <a:gd name="connsiteY3" fmla="*/ 1039103 h 1039103"/>
                <a:gd name="connsiteX4" fmla="*/ 0 w 1499716"/>
                <a:gd name="connsiteY4" fmla="*/ 0 h 1039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716" h="1039103">
                  <a:moveTo>
                    <a:pt x="0" y="0"/>
                  </a:moveTo>
                  <a:lnTo>
                    <a:pt x="1499716" y="0"/>
                  </a:lnTo>
                  <a:lnTo>
                    <a:pt x="1499716" y="1039103"/>
                  </a:lnTo>
                  <a:lnTo>
                    <a:pt x="0" y="10391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i="1" kern="1200" dirty="0" smtClean="0">
                  <a:solidFill>
                    <a:srgbClr val="5A78BE"/>
                  </a:solidFill>
                </a:rPr>
                <a:t>Prédicteur unitaire</a:t>
              </a:r>
              <a:endParaRPr lang="en-US" sz="1800" i="1" kern="1200" dirty="0">
                <a:solidFill>
                  <a:srgbClr val="5A78BE"/>
                </a:solidFill>
              </a:endParaRPr>
            </a:p>
          </p:txBody>
        </p:sp>
      </p:grpSp>
      <p:cxnSp>
        <p:nvCxnSpPr>
          <p:cNvPr id="13" name="Connecteur droit avec flèche 12"/>
          <p:cNvCxnSpPr/>
          <p:nvPr/>
        </p:nvCxnSpPr>
        <p:spPr>
          <a:xfrm flipH="1" flipV="1">
            <a:off x="5610153" y="1890677"/>
            <a:ext cx="730490" cy="14903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5039498" y="3431562"/>
            <a:ext cx="8022" cy="485274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156631" y="1064860"/>
            <a:ext cx="8022" cy="485274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5043509" y="2286625"/>
            <a:ext cx="8022" cy="485274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8695334" y="1244278"/>
            <a:ext cx="3044" cy="1647353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4977636" y="1216908"/>
            <a:ext cx="3966984" cy="27501"/>
          </a:xfrm>
          <a:prstGeom prst="straightConnector1">
            <a:avLst/>
          </a:prstGeom>
          <a:ln w="476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5046388" y="3595723"/>
            <a:ext cx="3678226" cy="6875"/>
          </a:xfrm>
          <a:prstGeom prst="straightConnector1">
            <a:avLst/>
          </a:prstGeom>
          <a:ln w="476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8695334" y="3183827"/>
            <a:ext cx="1" cy="439155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44" idx="2"/>
          </p:cNvCxnSpPr>
          <p:nvPr/>
        </p:nvCxnSpPr>
        <p:spPr>
          <a:xfrm flipH="1" flipV="1">
            <a:off x="7836066" y="3038354"/>
            <a:ext cx="655646" cy="9688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4298027" y="1254324"/>
            <a:ext cx="535878" cy="295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X(n-1)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4184315" y="362671"/>
            <a:ext cx="1" cy="228601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3677333" y="2396952"/>
            <a:ext cx="1568116" cy="2566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Xres1(n, n+5)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3624770" y="3545988"/>
            <a:ext cx="741953" cy="296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Xopti1(n, n+5)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8491712" y="2891631"/>
            <a:ext cx="360947" cy="31282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44000" rtlCol="0" anchor="ctr" anchorCtr="0"/>
          <a:lstStyle/>
          <a:p>
            <a:pPr algn="ctr"/>
            <a:r>
              <a:rPr lang="fr-FR" sz="5400" i="1" dirty="0" smtClean="0">
                <a:solidFill>
                  <a:srgbClr val="5A78BE"/>
                </a:solidFill>
              </a:rPr>
              <a:t>-</a:t>
            </a:r>
            <a:endParaRPr lang="en-US" i="1" dirty="0">
              <a:solidFill>
                <a:srgbClr val="5A78BE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847341" y="1640886"/>
            <a:ext cx="741953" cy="296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err="1" smtClean="0">
                <a:solidFill>
                  <a:srgbClr val="5A78BE"/>
                </a:solidFill>
              </a:rPr>
              <a:t>Coef</a:t>
            </a:r>
            <a:r>
              <a:rPr lang="fr-FR" sz="1600" b="0" i="1" dirty="0" smtClean="0">
                <a:solidFill>
                  <a:srgbClr val="5A78BE"/>
                </a:solidFill>
              </a:rPr>
              <a:t>.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5829928" y="2780329"/>
            <a:ext cx="741953" cy="296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err="1" smtClean="0">
                <a:solidFill>
                  <a:srgbClr val="5A78BE"/>
                </a:solidFill>
              </a:rPr>
              <a:t>Coef</a:t>
            </a:r>
            <a:r>
              <a:rPr lang="fr-FR" sz="1600" b="0" i="1" dirty="0" smtClean="0">
                <a:solidFill>
                  <a:srgbClr val="5A78BE"/>
                </a:solidFill>
              </a:rPr>
              <a:t>.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51" name="Forme libre 50"/>
          <p:cNvSpPr/>
          <p:nvPr/>
        </p:nvSpPr>
        <p:spPr>
          <a:xfrm>
            <a:off x="6319725" y="1519419"/>
            <a:ext cx="1582864" cy="714165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Apprentissage par renforcement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sp>
        <p:nvSpPr>
          <p:cNvPr id="60" name="Ellipse 59"/>
          <p:cNvSpPr/>
          <p:nvPr/>
        </p:nvSpPr>
        <p:spPr>
          <a:xfrm>
            <a:off x="8237622" y="1728019"/>
            <a:ext cx="360947" cy="31282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44000" rtlCol="0" anchor="ctr" anchorCtr="0"/>
          <a:lstStyle/>
          <a:p>
            <a:pPr algn="ctr"/>
            <a:r>
              <a:rPr lang="fr-FR" sz="5400" i="1" dirty="0" smtClean="0">
                <a:solidFill>
                  <a:srgbClr val="5A78BE"/>
                </a:solidFill>
              </a:rPr>
              <a:t>-</a:t>
            </a:r>
            <a:endParaRPr lang="en-US" i="1" dirty="0">
              <a:solidFill>
                <a:srgbClr val="5A78BE"/>
              </a:solidFill>
            </a:endParaRPr>
          </a:p>
        </p:txBody>
      </p:sp>
      <p:cxnSp>
        <p:nvCxnSpPr>
          <p:cNvPr id="61" name="Connecteur droit avec flèche 60"/>
          <p:cNvCxnSpPr>
            <a:endCxn id="60" idx="0"/>
          </p:cNvCxnSpPr>
          <p:nvPr/>
        </p:nvCxnSpPr>
        <p:spPr>
          <a:xfrm flipH="1">
            <a:off x="8418096" y="1226916"/>
            <a:ext cx="2486" cy="501103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 flipH="1" flipV="1">
            <a:off x="7885841" y="1883802"/>
            <a:ext cx="351782" cy="6645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5039513" y="2454442"/>
            <a:ext cx="3370561" cy="24687"/>
          </a:xfrm>
          <a:prstGeom prst="straightConnector1">
            <a:avLst/>
          </a:prstGeom>
          <a:ln w="476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H="1" flipV="1">
            <a:off x="8418096" y="2011901"/>
            <a:ext cx="1" cy="439155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space réservé du texte 1"/>
          <p:cNvSpPr txBox="1">
            <a:spLocks/>
          </p:cNvSpPr>
          <p:nvPr/>
        </p:nvSpPr>
        <p:spPr>
          <a:xfrm>
            <a:off x="144526" y="362176"/>
            <a:ext cx="3973711" cy="4781324"/>
          </a:xfrm>
          <a:prstGeom prst="rect">
            <a:avLst/>
          </a:prstGeom>
        </p:spPr>
        <p:txBody>
          <a:bodyPr lIns="0" tIns="0" rIns="0" bIns="0"/>
          <a:lstStyle>
            <a:lvl1pPr marL="177800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715963" indent="-17621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tabLst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8266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125571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FR" sz="1600" kern="0" dirty="0" smtClean="0"/>
              <a:t>Filtrage</a:t>
            </a:r>
          </a:p>
          <a:p>
            <a:pPr lvl="1"/>
            <a:r>
              <a:rPr lang="fr-FR" sz="1400" b="0" kern="0" dirty="0" smtClean="0"/>
              <a:t>Suppression du « bruit »</a:t>
            </a:r>
          </a:p>
          <a:p>
            <a:r>
              <a:rPr lang="fr-FR" sz="1600" kern="0" dirty="0" smtClean="0"/>
              <a:t>Prédicteurs unitaires</a:t>
            </a:r>
          </a:p>
          <a:p>
            <a:pPr lvl="1"/>
            <a:r>
              <a:rPr lang="fr-FR" sz="1400" b="0" kern="0" dirty="0" smtClean="0"/>
              <a:t>Régression / historique</a:t>
            </a:r>
          </a:p>
          <a:p>
            <a:pPr lvl="1"/>
            <a:r>
              <a:rPr lang="fr-FR" sz="1400" b="0" kern="0" dirty="0" smtClean="0"/>
              <a:t>Ajustable par paramètre</a:t>
            </a:r>
          </a:p>
          <a:p>
            <a:pPr lvl="1"/>
            <a:r>
              <a:rPr lang="fr-FR" sz="1400" b="0" kern="0" dirty="0" smtClean="0"/>
              <a:t>Corrélation / paramètre externe (ex. vent)</a:t>
            </a:r>
          </a:p>
          <a:p>
            <a:pPr lvl="1"/>
            <a:r>
              <a:rPr lang="fr-FR" sz="1400" b="0" kern="0" dirty="0" smtClean="0"/>
              <a:t>Modèle (si existant)</a:t>
            </a:r>
          </a:p>
          <a:p>
            <a:r>
              <a:rPr lang="fr-FR" sz="1600" kern="0" dirty="0" smtClean="0"/>
              <a:t>Mesure d’efficacité</a:t>
            </a:r>
            <a:endParaRPr lang="fr-FR" sz="1600" kern="0" dirty="0"/>
          </a:p>
          <a:p>
            <a:pPr lvl="1"/>
            <a:r>
              <a:rPr lang="fr-FR" sz="1400" b="0" kern="0" dirty="0" smtClean="0"/>
              <a:t>Ecart donnée réelle / estimée</a:t>
            </a:r>
            <a:endParaRPr lang="fr-FR" sz="1400" b="0" kern="0" dirty="0"/>
          </a:p>
          <a:p>
            <a:r>
              <a:rPr lang="fr-FR" sz="1600" kern="0" dirty="0" smtClean="0"/>
              <a:t>Optimisation</a:t>
            </a:r>
          </a:p>
          <a:p>
            <a:pPr lvl="1"/>
            <a:r>
              <a:rPr lang="fr-FR" sz="1400" b="0" kern="0" dirty="0" smtClean="0"/>
              <a:t>Pondération / prédicteur (algorithme d’optimisation)</a:t>
            </a:r>
          </a:p>
          <a:p>
            <a:pPr lvl="1"/>
            <a:r>
              <a:rPr lang="fr-FR" sz="1400" b="0" kern="0" dirty="0" smtClean="0"/>
              <a:t>Pondération / algorithme</a:t>
            </a:r>
          </a:p>
          <a:p>
            <a:r>
              <a:rPr lang="fr-FR" sz="1600" kern="0" dirty="0" smtClean="0"/>
              <a:t>Apprentissage</a:t>
            </a:r>
            <a:endParaRPr lang="fr-FR" sz="1600" kern="0" dirty="0"/>
          </a:p>
          <a:p>
            <a:pPr lvl="1"/>
            <a:r>
              <a:rPr lang="fr-FR" sz="1400" b="0" kern="0" dirty="0" smtClean="0"/>
              <a:t>Ajustement des paramètres en fonction de l’efficacité</a:t>
            </a:r>
          </a:p>
          <a:p>
            <a:pPr lvl="1"/>
            <a:r>
              <a:rPr lang="fr-FR" sz="1400" b="0" kern="0" dirty="0" smtClean="0"/>
              <a:t>Optimisation des algorithmes d’apprentissage par apprentissage</a:t>
            </a:r>
          </a:p>
          <a:p>
            <a:pPr lvl="1"/>
            <a:endParaRPr lang="fr-FR" sz="1400" b="0" kern="0" dirty="0" smtClean="0"/>
          </a:p>
          <a:p>
            <a:pPr marL="266700" lvl="1" indent="0">
              <a:buFont typeface="Arial" pitchFamily="34" charset="0"/>
              <a:buNone/>
            </a:pPr>
            <a:endParaRPr lang="en-US" sz="1400" b="0" kern="0" dirty="0"/>
          </a:p>
        </p:txBody>
      </p:sp>
      <p:sp>
        <p:nvSpPr>
          <p:cNvPr id="2" name="ZoneTexte 1"/>
          <p:cNvSpPr txBox="1"/>
          <p:nvPr/>
        </p:nvSpPr>
        <p:spPr>
          <a:xfrm>
            <a:off x="8038621" y="2557688"/>
            <a:ext cx="601879" cy="3128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Ecart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7888840" y="1274124"/>
            <a:ext cx="525955" cy="3173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Ecart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4006961" y="45234"/>
            <a:ext cx="1246356" cy="295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Mesure (n-1)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95199" y="4847713"/>
            <a:ext cx="2168142" cy="2957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Mesure prédite (n, n+5)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cxnSp>
        <p:nvCxnSpPr>
          <p:cNvPr id="43" name="Connecteur droit avec flèche 42"/>
          <p:cNvCxnSpPr/>
          <p:nvPr/>
        </p:nvCxnSpPr>
        <p:spPr>
          <a:xfrm>
            <a:off x="4978400" y="352612"/>
            <a:ext cx="21524" cy="1178461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orme libre 44"/>
          <p:cNvSpPr/>
          <p:nvPr/>
        </p:nvSpPr>
        <p:spPr>
          <a:xfrm>
            <a:off x="6317597" y="2560824"/>
            <a:ext cx="1555117" cy="698016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Apprentissage par renforcement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sp>
        <p:nvSpPr>
          <p:cNvPr id="46" name="Forme libre 45"/>
          <p:cNvSpPr/>
          <p:nvPr/>
        </p:nvSpPr>
        <p:spPr>
          <a:xfrm>
            <a:off x="6469997" y="2713223"/>
            <a:ext cx="1555117" cy="676245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Apprentissage par renforcement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sp>
        <p:nvSpPr>
          <p:cNvPr id="49" name="Forme libre 48"/>
          <p:cNvSpPr/>
          <p:nvPr/>
        </p:nvSpPr>
        <p:spPr>
          <a:xfrm>
            <a:off x="6622397" y="2865623"/>
            <a:ext cx="1555117" cy="640723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Apprentissage </a:t>
            </a:r>
            <a:r>
              <a:rPr lang="fr-FR" sz="1600" i="1" kern="1200" dirty="0" err="1" smtClean="0">
                <a:solidFill>
                  <a:srgbClr val="5A78BE"/>
                </a:solidFill>
              </a:rPr>
              <a:t>Algo</a:t>
            </a:r>
            <a:r>
              <a:rPr lang="fr-FR" sz="1600" i="1" dirty="0" smtClean="0">
                <a:solidFill>
                  <a:srgbClr val="5A78BE"/>
                </a:solidFill>
              </a:rPr>
              <a:t> </a:t>
            </a:r>
            <a:r>
              <a:rPr lang="fr-FR" sz="1600" i="1" kern="1200" dirty="0" smtClean="0">
                <a:solidFill>
                  <a:srgbClr val="5A78BE"/>
                </a:solidFill>
              </a:rPr>
              <a:t>1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 flipH="1">
            <a:off x="5610153" y="4186989"/>
            <a:ext cx="721895" cy="0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5032638" y="4640752"/>
            <a:ext cx="3918857" cy="6875"/>
          </a:xfrm>
          <a:prstGeom prst="straightConnector1">
            <a:avLst/>
          </a:prstGeom>
          <a:ln w="476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5860838" y="3899563"/>
            <a:ext cx="741953" cy="29677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err="1" smtClean="0">
                <a:solidFill>
                  <a:srgbClr val="5A78BE"/>
                </a:solidFill>
              </a:rPr>
              <a:t>Coef</a:t>
            </a:r>
            <a:r>
              <a:rPr lang="fr-FR" sz="1600" b="0" i="1" dirty="0" smtClean="0">
                <a:solidFill>
                  <a:srgbClr val="5A78BE"/>
                </a:solidFill>
              </a:rPr>
              <a:t>.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8273260" y="3710558"/>
            <a:ext cx="568232" cy="2976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rgbClr val="5A78BE"/>
                </a:solidFill>
              </a:rPr>
              <a:t>Ecart</a:t>
            </a:r>
            <a:endParaRPr lang="en-US" sz="1600" b="0" i="1" dirty="0" err="1" smtClean="0">
              <a:solidFill>
                <a:srgbClr val="5A78BE"/>
              </a:solidFill>
            </a:endParaRPr>
          </a:p>
        </p:txBody>
      </p:sp>
      <p:sp>
        <p:nvSpPr>
          <p:cNvPr id="64" name="Forme libre 63"/>
          <p:cNvSpPr/>
          <p:nvPr/>
        </p:nvSpPr>
        <p:spPr>
          <a:xfrm>
            <a:off x="6343924" y="3884482"/>
            <a:ext cx="1555117" cy="592324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Apprentissage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sp>
        <p:nvSpPr>
          <p:cNvPr id="65" name="Forme libre 64"/>
          <p:cNvSpPr/>
          <p:nvPr/>
        </p:nvSpPr>
        <p:spPr>
          <a:xfrm>
            <a:off x="4215405" y="3902594"/>
            <a:ext cx="1434368" cy="683515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Prédicteur optimal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cxnSp>
        <p:nvCxnSpPr>
          <p:cNvPr id="67" name="Connecteur droit avec flèche 66"/>
          <p:cNvCxnSpPr>
            <a:endCxn id="72" idx="0"/>
          </p:cNvCxnSpPr>
          <p:nvPr/>
        </p:nvCxnSpPr>
        <p:spPr>
          <a:xfrm>
            <a:off x="8903368" y="1230659"/>
            <a:ext cx="17422" cy="2784515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 flipV="1">
            <a:off x="8920795" y="4310634"/>
            <a:ext cx="1110" cy="318109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/>
          <p:cNvSpPr/>
          <p:nvPr/>
        </p:nvSpPr>
        <p:spPr>
          <a:xfrm>
            <a:off x="8740316" y="4015174"/>
            <a:ext cx="360947" cy="312821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0" bIns="144000" rtlCol="0" anchor="ctr" anchorCtr="0"/>
          <a:lstStyle/>
          <a:p>
            <a:pPr algn="ctr"/>
            <a:r>
              <a:rPr lang="fr-FR" sz="5400" i="1" dirty="0" smtClean="0">
                <a:solidFill>
                  <a:srgbClr val="5A78BE"/>
                </a:solidFill>
              </a:rPr>
              <a:t>-</a:t>
            </a:r>
            <a:endParaRPr lang="en-US" i="1" dirty="0">
              <a:solidFill>
                <a:srgbClr val="5A78BE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 flipH="1">
            <a:off x="5046377" y="4580864"/>
            <a:ext cx="2289" cy="321145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>
            <a:off x="7885841" y="4160407"/>
            <a:ext cx="841067" cy="5957"/>
          </a:xfrm>
          <a:prstGeom prst="straightConnector1">
            <a:avLst/>
          </a:prstGeom>
          <a:ln w="47625">
            <a:solidFill>
              <a:schemeClr val="tx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orme libre 77"/>
          <p:cNvSpPr/>
          <p:nvPr/>
        </p:nvSpPr>
        <p:spPr>
          <a:xfrm>
            <a:off x="4120152" y="2833723"/>
            <a:ext cx="1434368" cy="564458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Optimisation / prédicteurs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sp>
        <p:nvSpPr>
          <p:cNvPr id="79" name="Forme libre 78"/>
          <p:cNvSpPr/>
          <p:nvPr/>
        </p:nvSpPr>
        <p:spPr>
          <a:xfrm>
            <a:off x="4217550" y="2924246"/>
            <a:ext cx="1434368" cy="564458"/>
          </a:xfrm>
          <a:custGeom>
            <a:avLst/>
            <a:gdLst>
              <a:gd name="connsiteX0" fmla="*/ 0 w 1426048"/>
              <a:gd name="connsiteY0" fmla="*/ 0 h 849850"/>
              <a:gd name="connsiteX1" fmla="*/ 1426048 w 1426048"/>
              <a:gd name="connsiteY1" fmla="*/ 0 h 849850"/>
              <a:gd name="connsiteX2" fmla="*/ 1426048 w 1426048"/>
              <a:gd name="connsiteY2" fmla="*/ 849850 h 849850"/>
              <a:gd name="connsiteX3" fmla="*/ 0 w 1426048"/>
              <a:gd name="connsiteY3" fmla="*/ 849850 h 849850"/>
              <a:gd name="connsiteX4" fmla="*/ 0 w 1426048"/>
              <a:gd name="connsiteY4" fmla="*/ 0 h 8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849850">
                <a:moveTo>
                  <a:pt x="0" y="0"/>
                </a:moveTo>
                <a:lnTo>
                  <a:pt x="1426048" y="0"/>
                </a:lnTo>
                <a:lnTo>
                  <a:pt x="1426048" y="849850"/>
                </a:lnTo>
                <a:lnTo>
                  <a:pt x="0" y="8498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Prédicteur de synthèse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Structuration</a:t>
            </a:r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3829050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P1</a:t>
            </a:r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4448969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P2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5068888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5688807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llipse 9"/>
          <p:cNvSpPr/>
          <p:nvPr/>
        </p:nvSpPr>
        <p:spPr>
          <a:xfrm>
            <a:off x="6308726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Ellipse 10"/>
          <p:cNvSpPr/>
          <p:nvPr/>
        </p:nvSpPr>
        <p:spPr>
          <a:xfrm>
            <a:off x="6928645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P21</a:t>
            </a:r>
            <a:endParaRPr lang="en-US" dirty="0"/>
          </a:p>
        </p:txBody>
      </p:sp>
      <p:sp>
        <p:nvSpPr>
          <p:cNvPr id="12" name="Ellipse 11"/>
          <p:cNvSpPr/>
          <p:nvPr/>
        </p:nvSpPr>
        <p:spPr>
          <a:xfrm>
            <a:off x="7548564" y="38862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P22</a:t>
            </a:r>
            <a:endParaRPr lang="en-US" dirty="0"/>
          </a:p>
        </p:txBody>
      </p:sp>
      <p:sp>
        <p:nvSpPr>
          <p:cNvPr id="15" name="ZoneTexte 14"/>
          <p:cNvSpPr txBox="1"/>
          <p:nvPr/>
        </p:nvSpPr>
        <p:spPr>
          <a:xfrm>
            <a:off x="203200" y="3587750"/>
            <a:ext cx="3517900" cy="1092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22 Prédicteurs élémentaires simples (ex. moyenne, tangente) ou complexes fournissent chacun une prédiction de t+1 à t+5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152900" y="19177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/>
              <a:t>S</a:t>
            </a:r>
            <a:r>
              <a:rPr lang="fr-FR" dirty="0" smtClean="0"/>
              <a:t>1</a:t>
            </a:r>
            <a:endParaRPr lang="en-US" dirty="0"/>
          </a:p>
        </p:txBody>
      </p:sp>
      <p:sp>
        <p:nvSpPr>
          <p:cNvPr id="18" name="Ellipse 17"/>
          <p:cNvSpPr/>
          <p:nvPr/>
        </p:nvSpPr>
        <p:spPr>
          <a:xfrm>
            <a:off x="4772819" y="19177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S2</a:t>
            </a:r>
            <a:endParaRPr lang="en-US" dirty="0"/>
          </a:p>
        </p:txBody>
      </p:sp>
      <p:sp>
        <p:nvSpPr>
          <p:cNvPr id="19" name="Ellipse 18"/>
          <p:cNvSpPr/>
          <p:nvPr/>
        </p:nvSpPr>
        <p:spPr>
          <a:xfrm>
            <a:off x="5392738" y="19177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Ellipse 19"/>
          <p:cNvSpPr/>
          <p:nvPr/>
        </p:nvSpPr>
        <p:spPr>
          <a:xfrm>
            <a:off x="6012657" y="19177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Ellipse 20"/>
          <p:cNvSpPr/>
          <p:nvPr/>
        </p:nvSpPr>
        <p:spPr>
          <a:xfrm>
            <a:off x="6632576" y="19177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S19</a:t>
            </a:r>
            <a:endParaRPr lang="en-US" dirty="0"/>
          </a:p>
        </p:txBody>
      </p:sp>
      <p:sp>
        <p:nvSpPr>
          <p:cNvPr id="22" name="Ellipse 21"/>
          <p:cNvSpPr/>
          <p:nvPr/>
        </p:nvSpPr>
        <p:spPr>
          <a:xfrm>
            <a:off x="7252495" y="19177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fr-FR" dirty="0" smtClean="0"/>
              <a:t>S20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209550" y="1771650"/>
            <a:ext cx="3448050" cy="8572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b="0" dirty="0">
                <a:solidFill>
                  <a:schemeClr val="tx1"/>
                </a:solidFill>
              </a:rPr>
              <a:t>20 Prédicteur de synthèse choisissent les meilleures données suivant un algorithme d’optimisation spécifique</a:t>
            </a:r>
            <a:endParaRPr lang="en-US" sz="1600" b="0" dirty="0" err="1">
              <a:solidFill>
                <a:schemeClr val="tx1"/>
              </a:solidFill>
            </a:endParaRPr>
          </a:p>
        </p:txBody>
      </p:sp>
      <p:cxnSp>
        <p:nvCxnSpPr>
          <p:cNvPr id="28" name="Connecteur droit 27"/>
          <p:cNvCxnSpPr>
            <a:endCxn id="17" idx="4"/>
          </p:cNvCxnSpPr>
          <p:nvPr/>
        </p:nvCxnSpPr>
        <p:spPr>
          <a:xfrm flipV="1">
            <a:off x="4089400" y="2425700"/>
            <a:ext cx="317500" cy="145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7" idx="0"/>
            <a:endCxn id="17" idx="4"/>
          </p:cNvCxnSpPr>
          <p:nvPr/>
        </p:nvCxnSpPr>
        <p:spPr>
          <a:xfrm flipH="1" flipV="1">
            <a:off x="4406900" y="2425700"/>
            <a:ext cx="296069" cy="146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8" idx="0"/>
          </p:cNvCxnSpPr>
          <p:nvPr/>
        </p:nvCxnSpPr>
        <p:spPr>
          <a:xfrm flipH="1" flipV="1">
            <a:off x="4425950" y="2451100"/>
            <a:ext cx="896938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>
            <a:endCxn id="17" idx="4"/>
          </p:cNvCxnSpPr>
          <p:nvPr/>
        </p:nvCxnSpPr>
        <p:spPr>
          <a:xfrm flipH="1" flipV="1">
            <a:off x="4406900" y="2425700"/>
            <a:ext cx="1530350" cy="145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endCxn id="10" idx="0"/>
          </p:cNvCxnSpPr>
          <p:nvPr/>
        </p:nvCxnSpPr>
        <p:spPr>
          <a:xfrm>
            <a:off x="4419600" y="2438400"/>
            <a:ext cx="2143126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>
            <a:endCxn id="11" idx="0"/>
          </p:cNvCxnSpPr>
          <p:nvPr/>
        </p:nvCxnSpPr>
        <p:spPr>
          <a:xfrm>
            <a:off x="4419600" y="2425700"/>
            <a:ext cx="2763045" cy="146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>
            <a:endCxn id="12" idx="0"/>
          </p:cNvCxnSpPr>
          <p:nvPr/>
        </p:nvCxnSpPr>
        <p:spPr>
          <a:xfrm>
            <a:off x="4425950" y="2438400"/>
            <a:ext cx="3376614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4095750" y="3048000"/>
            <a:ext cx="2349500" cy="349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Algorithme 1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5587207" y="482600"/>
            <a:ext cx="508000" cy="508000"/>
          </a:xfrm>
          <a:prstGeom prst="ellipse">
            <a:avLst/>
          </a:prstGeom>
          <a:ln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Connecteur droit 43"/>
          <p:cNvCxnSpPr>
            <a:stCxn id="17" idx="0"/>
          </p:cNvCxnSpPr>
          <p:nvPr/>
        </p:nvCxnSpPr>
        <p:spPr>
          <a:xfrm flipV="1">
            <a:off x="4406900" y="990601"/>
            <a:ext cx="1409700" cy="927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>
            <a:endCxn id="43" idx="4"/>
          </p:cNvCxnSpPr>
          <p:nvPr/>
        </p:nvCxnSpPr>
        <p:spPr>
          <a:xfrm flipV="1">
            <a:off x="5035550" y="990600"/>
            <a:ext cx="805657" cy="92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>
            <a:endCxn id="43" idx="4"/>
          </p:cNvCxnSpPr>
          <p:nvPr/>
        </p:nvCxnSpPr>
        <p:spPr>
          <a:xfrm flipV="1">
            <a:off x="5645150" y="990600"/>
            <a:ext cx="196057" cy="920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>
            <a:stCxn id="20" idx="0"/>
            <a:endCxn id="43" idx="4"/>
          </p:cNvCxnSpPr>
          <p:nvPr/>
        </p:nvCxnSpPr>
        <p:spPr>
          <a:xfrm flipH="1" flipV="1">
            <a:off x="5841207" y="990600"/>
            <a:ext cx="425450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>
            <a:stCxn id="21" idx="0"/>
            <a:endCxn id="43" idx="4"/>
          </p:cNvCxnSpPr>
          <p:nvPr/>
        </p:nvCxnSpPr>
        <p:spPr>
          <a:xfrm flipH="1" flipV="1">
            <a:off x="5841207" y="990600"/>
            <a:ext cx="1045369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/>
          <p:cNvCxnSpPr>
            <a:stCxn id="22" idx="0"/>
            <a:endCxn id="43" idx="4"/>
          </p:cNvCxnSpPr>
          <p:nvPr/>
        </p:nvCxnSpPr>
        <p:spPr>
          <a:xfrm flipH="1" flipV="1">
            <a:off x="5841207" y="990600"/>
            <a:ext cx="1665288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lipse 59"/>
          <p:cNvSpPr/>
          <p:nvPr/>
        </p:nvSpPr>
        <p:spPr>
          <a:xfrm>
            <a:off x="4679950" y="1409700"/>
            <a:ext cx="2565400" cy="34925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Algorithme de synthèse</a:t>
            </a:r>
            <a:endParaRPr lang="en-US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209550" y="628650"/>
            <a:ext cx="3448050" cy="584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La valeur optimale est construite à partir des 20 valeurs de synthèse</a:t>
            </a:r>
            <a:endParaRPr lang="en-US" sz="1600" b="0" dirty="0" err="1">
              <a:solidFill>
                <a:schemeClr val="tx1"/>
              </a:solidFill>
            </a:endParaRPr>
          </a:p>
        </p:txBody>
      </p:sp>
      <p:sp>
        <p:nvSpPr>
          <p:cNvPr id="66" name="Flèche droite 65"/>
          <p:cNvSpPr/>
          <p:nvPr/>
        </p:nvSpPr>
        <p:spPr>
          <a:xfrm rot="16200000">
            <a:off x="5753418" y="298767"/>
            <a:ext cx="165735" cy="165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ZoneTexte 66"/>
          <p:cNvSpPr txBox="1"/>
          <p:nvPr/>
        </p:nvSpPr>
        <p:spPr>
          <a:xfrm>
            <a:off x="5378450" y="107950"/>
            <a:ext cx="831850" cy="2921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Valeur prédite</a:t>
            </a:r>
            <a:endParaRPr lang="en-US" sz="1100" b="0" i="1" dirty="0" err="1" smtClean="0">
              <a:solidFill>
                <a:srgbClr val="0070C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5524500" y="4622800"/>
            <a:ext cx="1035050" cy="1841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Valeur mesurée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194300" y="3371850"/>
            <a:ext cx="1035050" cy="1841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Ecart prédiction</a:t>
            </a:r>
          </a:p>
        </p:txBody>
      </p:sp>
      <p:sp>
        <p:nvSpPr>
          <p:cNvPr id="70" name="Flèche droite 69"/>
          <p:cNvSpPr/>
          <p:nvPr/>
        </p:nvSpPr>
        <p:spPr>
          <a:xfrm rot="16200000">
            <a:off x="5874067" y="4438967"/>
            <a:ext cx="165735" cy="1651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ZoneTexte 70"/>
          <p:cNvSpPr txBox="1"/>
          <p:nvPr/>
        </p:nvSpPr>
        <p:spPr>
          <a:xfrm>
            <a:off x="6248400" y="1708150"/>
            <a:ext cx="1035050" cy="1841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Ecart prédiction</a:t>
            </a:r>
          </a:p>
        </p:txBody>
      </p:sp>
    </p:spTree>
    <p:extLst>
      <p:ext uri="{BB962C8B-B14F-4D97-AF65-F5344CB8AC3E}">
        <p14:creationId xmlns:p14="http://schemas.microsoft.com/office/powerpoint/2010/main" val="25180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Analyse des données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03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8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314326" y="2123573"/>
            <a:ext cx="6170696" cy="3019927"/>
          </a:xfrm>
          <a:solidFill>
            <a:schemeClr val="bg1"/>
          </a:solidFill>
        </p:spPr>
        <p:txBody>
          <a:bodyPr/>
          <a:lstStyle/>
          <a:p>
            <a:r>
              <a:rPr lang="fr-FR" dirty="0" smtClean="0"/>
              <a:t>Besoin de filtrage</a:t>
            </a:r>
          </a:p>
          <a:p>
            <a:pPr lvl="1"/>
            <a:r>
              <a:rPr lang="fr-FR" dirty="0" smtClean="0"/>
              <a:t>« bruit » important (variation rapide d’une heure à l’autre)</a:t>
            </a:r>
          </a:p>
          <a:p>
            <a:pPr lvl="1"/>
            <a:r>
              <a:rPr lang="fr-FR" dirty="0" smtClean="0"/>
              <a:t>Analyse fréquentielle non exploitable</a:t>
            </a:r>
          </a:p>
          <a:p>
            <a:r>
              <a:rPr lang="fr-FR" dirty="0" smtClean="0"/>
              <a:t>Filtres utilisés (réduit les pics)</a:t>
            </a:r>
          </a:p>
          <a:p>
            <a:pPr lvl="1"/>
            <a:r>
              <a:rPr lang="fr-FR" dirty="0" smtClean="0"/>
              <a:t>Filtre simple (ordre 1) -&gt; limite les retards (déphasage)</a:t>
            </a:r>
          </a:p>
          <a:p>
            <a:pPr lvl="1"/>
            <a:r>
              <a:rPr lang="fr-FR" dirty="0" smtClean="0"/>
              <a:t>Filtre « passe bas » -&gt; élimine les hautes fréquences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735" y="4017196"/>
            <a:ext cx="2953319" cy="981557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Analyse des données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55" y="0"/>
            <a:ext cx="5975886" cy="233412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935015"/>
            <a:ext cx="3369924" cy="110884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075488" y="24658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83223" y="46863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O3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308315" y="485924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PC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65522" y="710796"/>
            <a:ext cx="8060894" cy="3569728"/>
          </a:xfrm>
        </p:spPr>
        <p:txBody>
          <a:bodyPr/>
          <a:lstStyle/>
          <a:p>
            <a:r>
              <a:rPr lang="fr-FR" dirty="0" smtClean="0"/>
              <a:t>Analyse fréquentielle (sur données filtrées)</a:t>
            </a:r>
          </a:p>
          <a:p>
            <a:pPr lvl="1"/>
            <a:r>
              <a:rPr lang="fr-FR" dirty="0" smtClean="0"/>
              <a:t>Utilisation de la transformée de Fourier rapide</a:t>
            </a:r>
          </a:p>
          <a:p>
            <a:pPr lvl="1"/>
            <a:r>
              <a:rPr lang="fr-FR" dirty="0" smtClean="0"/>
              <a:t>Fréquences identifiées : 12h, 24h, semaine 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Analyse </a:t>
            </a:r>
            <a:r>
              <a:rPr lang="fr-FR" dirty="0"/>
              <a:t>des données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44" y="1809750"/>
            <a:ext cx="8648700" cy="33337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45" y="1286292"/>
            <a:ext cx="4288255" cy="165768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002379" y="140769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chemeClr val="tx1"/>
                </a:solidFill>
              </a:rPr>
              <a:t>Données non filtrées</a:t>
            </a:r>
          </a:p>
          <a:p>
            <a:r>
              <a:rPr lang="fr-FR" sz="1600" b="0" i="1" dirty="0" smtClean="0">
                <a:solidFill>
                  <a:schemeClr val="tx1"/>
                </a:solidFill>
              </a:rPr>
              <a:t> (horizon identique)</a:t>
            </a:r>
            <a:endParaRPr lang="en-US" sz="16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43838" y="854635"/>
            <a:ext cx="3585951" cy="3982060"/>
          </a:xfrm>
        </p:spPr>
        <p:txBody>
          <a:bodyPr/>
          <a:lstStyle/>
          <a:p>
            <a:r>
              <a:rPr lang="fr-FR" dirty="0" smtClean="0"/>
              <a:t>Caractéristiques pertinentes</a:t>
            </a:r>
          </a:p>
          <a:p>
            <a:pPr lvl="1"/>
            <a:r>
              <a:rPr lang="fr-FR" dirty="0" smtClean="0"/>
              <a:t>L’heure de la journée</a:t>
            </a:r>
          </a:p>
          <a:p>
            <a:pPr lvl="2"/>
            <a:r>
              <a:rPr lang="fr-FR" dirty="0" smtClean="0"/>
              <a:t>2 pics/j -&gt; </a:t>
            </a:r>
            <a:r>
              <a:rPr lang="fr-FR" dirty="0" err="1" smtClean="0"/>
              <a:t>freq</a:t>
            </a:r>
            <a:r>
              <a:rPr lang="fr-FR" dirty="0" smtClean="0"/>
              <a:t> 12h et 24h</a:t>
            </a:r>
          </a:p>
          <a:p>
            <a:pPr lvl="2"/>
            <a:r>
              <a:rPr lang="fr-FR" dirty="0" smtClean="0"/>
              <a:t>Décalage des deux ½ période -&gt; explique les </a:t>
            </a:r>
            <a:r>
              <a:rPr lang="fr-FR" dirty="0" err="1" smtClean="0"/>
              <a:t>freq</a:t>
            </a:r>
            <a:r>
              <a:rPr lang="fr-FR" dirty="0" smtClean="0"/>
              <a:t> 6h, 8h, 34h</a:t>
            </a:r>
          </a:p>
          <a:p>
            <a:pPr lvl="1"/>
            <a:r>
              <a:rPr lang="fr-FR" dirty="0" smtClean="0"/>
              <a:t>Le jour de la semaine</a:t>
            </a:r>
          </a:p>
          <a:p>
            <a:pPr lvl="2"/>
            <a:r>
              <a:rPr lang="fr-FR" dirty="0" smtClean="0"/>
              <a:t>2 groupes lundi à samedi et dimanche/férié  -&gt; </a:t>
            </a:r>
            <a:r>
              <a:rPr lang="fr-FR" dirty="0" err="1" smtClean="0"/>
              <a:t>freq</a:t>
            </a:r>
            <a:r>
              <a:rPr lang="fr-FR" dirty="0" smtClean="0"/>
              <a:t> semaine</a:t>
            </a:r>
          </a:p>
          <a:p>
            <a:pPr lvl="2"/>
            <a:endParaRPr lang="fr-FR" dirty="0"/>
          </a:p>
          <a:p>
            <a:r>
              <a:rPr lang="fr-FR" dirty="0" smtClean="0"/>
              <a:t>Autres caractéristiques</a:t>
            </a:r>
          </a:p>
          <a:p>
            <a:pPr lvl="1"/>
            <a:r>
              <a:rPr lang="fr-FR" dirty="0" smtClean="0"/>
              <a:t>Variations de fréquence supérieure à la journée (ex. annuelles)</a:t>
            </a:r>
          </a:p>
          <a:p>
            <a:pPr lvl="1"/>
            <a:r>
              <a:rPr lang="fr-FR" dirty="0" smtClean="0"/>
              <a:t>Variations de fréquence faible (sur quelques heures) ex. vent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Analyse </a:t>
            </a:r>
            <a:r>
              <a:rPr lang="fr-FR" dirty="0"/>
              <a:t>des données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93" y="36088"/>
            <a:ext cx="5300954" cy="285149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011" y="2851484"/>
            <a:ext cx="5029199" cy="194521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979560" y="327745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2014 - 2015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20629" y="9657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7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64387" y="474491"/>
            <a:ext cx="3585951" cy="3982060"/>
          </a:xfrm>
        </p:spPr>
        <p:txBody>
          <a:bodyPr/>
          <a:lstStyle/>
          <a:p>
            <a:r>
              <a:rPr lang="fr-FR" dirty="0" smtClean="0"/>
              <a:t>Courbes similaires</a:t>
            </a:r>
          </a:p>
          <a:p>
            <a:pPr lvl="1"/>
            <a:r>
              <a:rPr lang="fr-FR" dirty="0" smtClean="0"/>
              <a:t>Inversé pour O3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Analyse </a:t>
            </a:r>
            <a:r>
              <a:rPr lang="fr-FR" dirty="0"/>
              <a:t>des données</a:t>
            </a:r>
            <a:endParaRPr lang="en-US" dirty="0"/>
          </a:p>
          <a:p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5979560" y="327745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2014 - 2015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904" y="1166534"/>
            <a:ext cx="4446889" cy="355074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972693" y="177743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PC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06" y="1284439"/>
            <a:ext cx="4294599" cy="3486786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 flipV="1">
            <a:off x="1335640" y="1726058"/>
            <a:ext cx="0" cy="264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5618251" y="1693523"/>
            <a:ext cx="0" cy="264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2053118" y="1734619"/>
            <a:ext cx="0" cy="264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6417922" y="1702084"/>
            <a:ext cx="0" cy="264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2955531" y="1743181"/>
            <a:ext cx="0" cy="264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7330609" y="1700372"/>
            <a:ext cx="0" cy="264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717479" y="200175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O3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4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43837" y="854634"/>
            <a:ext cx="8606623" cy="3520595"/>
          </a:xfrm>
        </p:spPr>
        <p:txBody>
          <a:bodyPr/>
          <a:lstStyle/>
          <a:p>
            <a:r>
              <a:rPr lang="fr-FR" dirty="0" smtClean="0"/>
              <a:t>Mesure de corrélation entre mesures</a:t>
            </a:r>
          </a:p>
          <a:p>
            <a:pPr lvl="1"/>
            <a:r>
              <a:rPr lang="fr-FR" dirty="0" smtClean="0"/>
              <a:t>Utilisation du coefficient linéaire de Bravais-</a:t>
            </a:r>
            <a:r>
              <a:rPr lang="fr-FR" dirty="0" err="1" smtClean="0"/>
              <a:t>pearson</a:t>
            </a:r>
            <a:r>
              <a:rPr lang="fr-FR" dirty="0" smtClean="0"/>
              <a:t> sur une fenêtre</a:t>
            </a:r>
          </a:p>
          <a:p>
            <a:pPr lvl="2"/>
            <a:r>
              <a:rPr lang="fr-FR" dirty="0" smtClean="0"/>
              <a:t>r(X,Y) = covariance(X,Y)/écart-type(X)*écart-type(Y) -&gt; r=0 : non linéaire, r=1 linéaire</a:t>
            </a:r>
          </a:p>
          <a:p>
            <a:pPr lvl="2"/>
            <a:endParaRPr lang="fr-FR" dirty="0" smtClean="0"/>
          </a:p>
          <a:p>
            <a:r>
              <a:rPr lang="fr-FR" dirty="0" smtClean="0"/>
              <a:t>Résultat</a:t>
            </a:r>
          </a:p>
          <a:p>
            <a:pPr lvl="1"/>
            <a:r>
              <a:rPr lang="fr-FR" dirty="0" smtClean="0"/>
              <a:t>Taille fenêtre :</a:t>
            </a:r>
          </a:p>
          <a:p>
            <a:pPr lvl="2"/>
            <a:r>
              <a:rPr lang="fr-FR" dirty="0" smtClean="0"/>
              <a:t>Trois essais : 6h, 10h et 24h</a:t>
            </a:r>
          </a:p>
          <a:p>
            <a:pPr lvl="1"/>
            <a:r>
              <a:rPr lang="fr-FR" dirty="0" smtClean="0"/>
              <a:t>Corrélation :</a:t>
            </a:r>
          </a:p>
          <a:p>
            <a:pPr lvl="2"/>
            <a:r>
              <a:rPr lang="fr-FR" dirty="0" smtClean="0"/>
              <a:t>Coefficient R &gt; 0,5 en moyenne sur toutes les séries</a:t>
            </a:r>
          </a:p>
          <a:p>
            <a:pPr lvl="1"/>
            <a:endParaRPr lang="fr-FR" dirty="0"/>
          </a:p>
          <a:p>
            <a:pPr marL="539750" lvl="2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corrélation entre mesures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5" y="1919042"/>
            <a:ext cx="5743635" cy="90289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137948" y="24711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b="0" dirty="0" smtClean="0">
                <a:solidFill>
                  <a:schemeClr val="tx1"/>
                </a:solidFill>
              </a:rPr>
              <a:t>Exemple sur fenêtre de 24h</a:t>
            </a:r>
            <a:endParaRPr lang="en-US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76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2075382" y="2794571"/>
            <a:ext cx="6822040" cy="22397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1920" y="2887038"/>
            <a:ext cx="2085654" cy="215757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13016" y="534256"/>
            <a:ext cx="8774130" cy="23425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882" y="2921454"/>
            <a:ext cx="2012235" cy="1053414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884" y="1754938"/>
            <a:ext cx="1976306" cy="1034604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24621" y="289887"/>
            <a:ext cx="8060894" cy="3569728"/>
          </a:xfrm>
        </p:spPr>
        <p:txBody>
          <a:bodyPr/>
          <a:lstStyle/>
          <a:p>
            <a:r>
              <a:rPr lang="fr-FR" dirty="0" smtClean="0"/>
              <a:t>Exemple de corrélation sur une journée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Analyse des données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08" y="609519"/>
            <a:ext cx="1906225" cy="1038648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 flipV="1">
            <a:off x="362264" y="756914"/>
            <a:ext cx="1574157" cy="78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85413" y="61223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A – Aix 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695" y="623805"/>
            <a:ext cx="1938838" cy="1039250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V="1">
            <a:off x="2320315" y="764631"/>
            <a:ext cx="1574157" cy="78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326101" y="61416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C - Cinq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7896" y="629592"/>
            <a:ext cx="2022908" cy="105052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938121" y="133372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C - </a:t>
            </a:r>
            <a:r>
              <a:rPr lang="fr-FR" sz="1600" b="0" dirty="0" err="1" smtClean="0">
                <a:solidFill>
                  <a:schemeClr val="tx1"/>
                </a:solidFill>
              </a:rPr>
              <a:t>Plom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 flipV="1">
            <a:off x="4261003" y="778135"/>
            <a:ext cx="1574157" cy="78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71" y="612231"/>
            <a:ext cx="2031225" cy="1094410"/>
          </a:xfrm>
          <a:prstGeom prst="rect">
            <a:avLst/>
          </a:prstGeom>
        </p:spPr>
      </p:pic>
      <p:cxnSp>
        <p:nvCxnSpPr>
          <p:cNvPr id="16" name="Connecteur droit 15"/>
          <p:cNvCxnSpPr/>
          <p:nvPr/>
        </p:nvCxnSpPr>
        <p:spPr>
          <a:xfrm flipV="1">
            <a:off x="6386886" y="716402"/>
            <a:ext cx="1487348" cy="868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046643" y="133565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Cinq - </a:t>
            </a:r>
            <a:r>
              <a:rPr lang="fr-FR" sz="1600" b="0" dirty="0" err="1" smtClean="0">
                <a:solidFill>
                  <a:schemeClr val="tx1"/>
                </a:solidFill>
              </a:rPr>
              <a:t>Plom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30" y="1763206"/>
            <a:ext cx="1898308" cy="1020904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058001" y="242174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Raba - Cinq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 flipV="1">
            <a:off x="381555" y="1887375"/>
            <a:ext cx="1574157" cy="78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6340" y="1775027"/>
            <a:ext cx="1961910" cy="1014207"/>
          </a:xfrm>
          <a:prstGeom prst="rect">
            <a:avLst/>
          </a:prstGeom>
        </p:spPr>
      </p:pic>
      <p:cxnSp>
        <p:nvCxnSpPr>
          <p:cNvPr id="23" name="Connecteur droit 22"/>
          <p:cNvCxnSpPr/>
          <p:nvPr/>
        </p:nvCxnSpPr>
        <p:spPr>
          <a:xfrm flipV="1">
            <a:off x="2270158" y="1895091"/>
            <a:ext cx="1574157" cy="78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3091282" y="242367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err="1" smtClean="0">
                <a:solidFill>
                  <a:schemeClr val="tx1"/>
                </a:solidFill>
              </a:rPr>
              <a:t>Stlo</a:t>
            </a:r>
            <a:r>
              <a:rPr lang="fr-FR" sz="1600" b="0" dirty="0" smtClean="0">
                <a:solidFill>
                  <a:schemeClr val="tx1"/>
                </a:solidFill>
              </a:rPr>
              <a:t> - Cinq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598" y="2924501"/>
            <a:ext cx="1952439" cy="1024299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310935" y="293800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A – Aix 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27" name="Connecteur droit 26"/>
          <p:cNvCxnSpPr/>
          <p:nvPr/>
        </p:nvCxnSpPr>
        <p:spPr>
          <a:xfrm flipV="1">
            <a:off x="266566" y="3046032"/>
            <a:ext cx="1628172" cy="790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33" y="3961449"/>
            <a:ext cx="1956121" cy="1009611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280286" y="396285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A – </a:t>
            </a:r>
            <a:r>
              <a:rPr lang="fr-FR" sz="1600" b="0" dirty="0" err="1" smtClean="0">
                <a:solidFill>
                  <a:schemeClr val="tx1"/>
                </a:solidFill>
              </a:rPr>
              <a:t>Plom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>
          <a:xfrm flipV="1">
            <a:off x="270641" y="4082463"/>
            <a:ext cx="1628172" cy="790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4315604" y="1835961"/>
            <a:ext cx="1244278" cy="83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6770673" y="3010328"/>
            <a:ext cx="1171253" cy="811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6826896" y="3553868"/>
            <a:ext cx="775984" cy="27839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err="1" smtClean="0">
                <a:solidFill>
                  <a:schemeClr val="tx1"/>
                </a:solidFill>
              </a:rPr>
              <a:t>Aixa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8946" y="2922660"/>
            <a:ext cx="1972639" cy="1060241"/>
          </a:xfrm>
          <a:prstGeom prst="rect">
            <a:avLst/>
          </a:prstGeom>
        </p:spPr>
      </p:pic>
      <p:cxnSp>
        <p:nvCxnSpPr>
          <p:cNvPr id="40" name="Connecteur droit 39"/>
          <p:cNvCxnSpPr/>
          <p:nvPr/>
        </p:nvCxnSpPr>
        <p:spPr>
          <a:xfrm flipV="1">
            <a:off x="2330980" y="2989786"/>
            <a:ext cx="1552654" cy="869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376887" y="292220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A – Aix 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3731364" y="3578037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PC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1080" y="2948690"/>
            <a:ext cx="2049554" cy="1077555"/>
          </a:xfrm>
          <a:prstGeom prst="rect">
            <a:avLst/>
          </a:prstGeom>
        </p:spPr>
      </p:pic>
      <p:cxnSp>
        <p:nvCxnSpPr>
          <p:cNvPr id="43" name="Connecteur droit 42"/>
          <p:cNvCxnSpPr/>
          <p:nvPr/>
        </p:nvCxnSpPr>
        <p:spPr>
          <a:xfrm flipV="1">
            <a:off x="4466293" y="3174721"/>
            <a:ext cx="1800945" cy="73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379220" y="295495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C - Cinq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5928322" y="3607147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PC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>
            <a:off x="1633724" y="1305737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604650" y="1304024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335755" y="1785197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265584" y="1752662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246784" y="1781772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4275894" y="608805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6400933" y="637915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7549926" y="2968437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NO2 – O3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4427" y="4017195"/>
            <a:ext cx="1912703" cy="987335"/>
          </a:xfrm>
          <a:prstGeom prst="rect">
            <a:avLst/>
          </a:prstGeom>
        </p:spPr>
      </p:pic>
      <p:cxnSp>
        <p:nvCxnSpPr>
          <p:cNvPr id="55" name="Connecteur droit 54"/>
          <p:cNvCxnSpPr/>
          <p:nvPr/>
        </p:nvCxnSpPr>
        <p:spPr>
          <a:xfrm flipV="1">
            <a:off x="2339543" y="4068567"/>
            <a:ext cx="1595462" cy="826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2292981" y="39787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Aix A – </a:t>
            </a:r>
            <a:r>
              <a:rPr lang="fr-FR" sz="1600" b="0" dirty="0" err="1" smtClean="0">
                <a:solidFill>
                  <a:schemeClr val="tx1"/>
                </a:solidFill>
              </a:rPr>
              <a:t>Aixp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770749" y="4644837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O3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5251" y="3992528"/>
            <a:ext cx="2081992" cy="1079054"/>
          </a:xfrm>
          <a:prstGeom prst="rect">
            <a:avLst/>
          </a:prstGeom>
        </p:spPr>
      </p:pic>
      <p:cxnSp>
        <p:nvCxnSpPr>
          <p:cNvPr id="60" name="Connecteur droit 59"/>
          <p:cNvCxnSpPr/>
          <p:nvPr/>
        </p:nvCxnSpPr>
        <p:spPr>
          <a:xfrm flipV="1">
            <a:off x="4474855" y="4119936"/>
            <a:ext cx="1730738" cy="845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4368946" y="402346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err="1" smtClean="0">
                <a:solidFill>
                  <a:schemeClr val="tx1"/>
                </a:solidFill>
              </a:rPr>
              <a:t>Aixp</a:t>
            </a:r>
            <a:r>
              <a:rPr lang="fr-FR" sz="1600" b="0" dirty="0" smtClean="0">
                <a:solidFill>
                  <a:schemeClr val="tx1"/>
                </a:solidFill>
              </a:rPr>
              <a:t> - Cinq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6039625" y="4663674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O3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50984" y="3976164"/>
            <a:ext cx="2040954" cy="1068448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7640681" y="4055786"/>
            <a:ext cx="429672" cy="3672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PC – O3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10" y="1539434"/>
            <a:ext cx="4825590" cy="90542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70" y="2286501"/>
            <a:ext cx="4838274" cy="9254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624" y="439837"/>
            <a:ext cx="4874376" cy="1125513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43838" y="536138"/>
            <a:ext cx="5585630" cy="968571"/>
          </a:xfrm>
        </p:spPr>
        <p:txBody>
          <a:bodyPr/>
          <a:lstStyle/>
          <a:p>
            <a:r>
              <a:rPr lang="fr-FR" dirty="0" smtClean="0"/>
              <a:t>Forte corrélation entre vent et mesures</a:t>
            </a:r>
          </a:p>
          <a:p>
            <a:pPr marL="0" indent="0">
              <a:buNone/>
            </a:pPr>
            <a:endParaRPr lang="fr-FR" sz="100" dirty="0" smtClean="0"/>
          </a:p>
          <a:p>
            <a:pPr lvl="1"/>
            <a:r>
              <a:rPr lang="fr-FR" dirty="0" smtClean="0"/>
              <a:t>N2AIXA - 50/</a:t>
            </a:r>
            <a:r>
              <a:rPr lang="fr-FR" dirty="0" err="1" smtClean="0"/>
              <a:t>VitesseF</a:t>
            </a:r>
            <a:r>
              <a:rPr lang="fr-FR" dirty="0" smtClean="0"/>
              <a:t> (pour </a:t>
            </a:r>
            <a:r>
              <a:rPr lang="fr-FR" dirty="0" err="1"/>
              <a:t>V</a:t>
            </a:r>
            <a:r>
              <a:rPr lang="fr-FR" dirty="0" err="1" smtClean="0"/>
              <a:t>itesseF</a:t>
            </a:r>
            <a:r>
              <a:rPr lang="fr-FR" dirty="0" smtClean="0"/>
              <a:t> &gt; 0,8 m/s)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O3AIXP – 30*</a:t>
            </a:r>
            <a:r>
              <a:rPr lang="fr-FR" dirty="0" err="1" smtClean="0"/>
              <a:t>VitesseF</a:t>
            </a:r>
            <a:r>
              <a:rPr lang="fr-FR" dirty="0" smtClean="0"/>
              <a:t> (pour </a:t>
            </a:r>
            <a:r>
              <a:rPr lang="fr-FR" dirty="0" err="1" smtClean="0"/>
              <a:t>VitesseF</a:t>
            </a:r>
            <a:r>
              <a:rPr lang="fr-FR" dirty="0" smtClean="0"/>
              <a:t> &lt; 3,3)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PCAIXA </a:t>
            </a:r>
            <a:r>
              <a:rPr lang="fr-FR" dirty="0"/>
              <a:t>- </a:t>
            </a:r>
            <a:r>
              <a:rPr lang="fr-FR" dirty="0" smtClean="0"/>
              <a:t>50/</a:t>
            </a:r>
            <a:r>
              <a:rPr lang="fr-FR" dirty="0" err="1" smtClean="0"/>
              <a:t>VitesseF</a:t>
            </a:r>
            <a:r>
              <a:rPr lang="fr-FR" dirty="0" smtClean="0"/>
              <a:t> </a:t>
            </a:r>
            <a:r>
              <a:rPr lang="fr-FR" dirty="0"/>
              <a:t>(pour </a:t>
            </a:r>
            <a:r>
              <a:rPr lang="fr-FR" dirty="0" err="1" smtClean="0"/>
              <a:t>VitesseF</a:t>
            </a:r>
            <a:r>
              <a:rPr lang="fr-FR" dirty="0" smtClean="0"/>
              <a:t> </a:t>
            </a:r>
            <a:r>
              <a:rPr lang="fr-FR" dirty="0"/>
              <a:t>&gt; 0,8 m/s)</a:t>
            </a:r>
          </a:p>
          <a:p>
            <a:pPr marL="266700" lvl="1" indent="0">
              <a:buNone/>
            </a:pP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03 Impact de la vitesse vent</a:t>
            </a:r>
            <a:endParaRPr lang="en-US" dirty="0"/>
          </a:p>
          <a:p>
            <a:endParaRPr lang="en-US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726" y="3303879"/>
            <a:ext cx="1516284" cy="91138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7" y="3310359"/>
            <a:ext cx="1438968" cy="864912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7488813" y="4010628"/>
            <a:ext cx="879676" cy="2720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PCAIXA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892" y="3310358"/>
            <a:ext cx="1525627" cy="91699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653" y="3350713"/>
            <a:ext cx="1448859" cy="870857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620221" y="4018345"/>
            <a:ext cx="879676" cy="2720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N2AIXA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1323" y="3420319"/>
            <a:ext cx="1313797" cy="78967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53" y="3281422"/>
            <a:ext cx="1554510" cy="93436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1473836" y="3991337"/>
            <a:ext cx="879676" cy="2720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O3AIXP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517299" y="825349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01</a:t>
            </a:r>
            <a:endParaRPr lang="en-GB" sz="5000" b="0" dirty="0"/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17299" y="1589798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/>
              <a:t>02</a:t>
            </a:r>
            <a:endParaRPr lang="en-GB" sz="5000" b="0" dirty="0"/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>
            <a:off x="4727964" y="825349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endParaRPr lang="en-GB" sz="5000" b="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CHAPITRES </a:t>
            </a:r>
            <a:endParaRPr lang="fr-FR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1388903" y="832208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CONTEXTE – BESOINS - REPONSE</a:t>
            </a: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17299" y="2433251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03</a:t>
            </a:r>
            <a:endParaRPr lang="en-GB" sz="5000" b="0" dirty="0"/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517299" y="3276704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04</a:t>
            </a:r>
            <a:endParaRPr lang="en-GB" sz="5000" b="0" dirty="0"/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5279794" y="826402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05</a:t>
            </a:r>
            <a:endParaRPr lang="en-GB" sz="5000" b="0" dirty="0"/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1384891" y="1562123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METHODOLOGIE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1380876" y="2352203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ANALYSE DES DONNEES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1388897" y="3214467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PREDICTEURS UNITAIRES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6173455" y="804141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APPRENTISSAGE</a:t>
            </a:r>
          </a:p>
        </p:txBody>
      </p:sp>
      <p:sp>
        <p:nvSpPr>
          <p:cNvPr id="17" name="AutoShape 3"/>
          <p:cNvSpPr>
            <a:spLocks noChangeArrowheads="1"/>
          </p:cNvSpPr>
          <p:nvPr/>
        </p:nvSpPr>
        <p:spPr bwMode="auto">
          <a:xfrm>
            <a:off x="5285507" y="1576908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07</a:t>
            </a:r>
            <a:endParaRPr lang="en-GB" sz="5000" b="0" dirty="0"/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6185014" y="1583868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MISE EN OEUVRE</a:t>
            </a:r>
          </a:p>
        </p:txBody>
      </p:sp>
      <p:sp>
        <p:nvSpPr>
          <p:cNvPr id="24" name="AutoShape 3"/>
          <p:cNvSpPr>
            <a:spLocks noChangeArrowheads="1"/>
          </p:cNvSpPr>
          <p:nvPr/>
        </p:nvSpPr>
        <p:spPr bwMode="auto">
          <a:xfrm>
            <a:off x="5287438" y="2400643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08</a:t>
            </a:r>
            <a:endParaRPr lang="en-GB" sz="5000" b="0" dirty="0"/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6186945" y="2407603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RESULTATS</a:t>
            </a:r>
          </a:p>
        </p:txBody>
      </p:sp>
      <p:sp>
        <p:nvSpPr>
          <p:cNvPr id="26" name="AutoShape 3"/>
          <p:cNvSpPr>
            <a:spLocks noChangeArrowheads="1"/>
          </p:cNvSpPr>
          <p:nvPr/>
        </p:nvSpPr>
        <p:spPr bwMode="auto">
          <a:xfrm>
            <a:off x="5318307" y="3230161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09</a:t>
            </a:r>
            <a:endParaRPr lang="en-GB" sz="5000" b="0" dirty="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>
            <a:off x="6217814" y="3237121"/>
            <a:ext cx="1936551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BOUCHER LES TROUS</a:t>
            </a:r>
          </a:p>
        </p:txBody>
      </p:sp>
      <p:sp>
        <p:nvSpPr>
          <p:cNvPr id="23" name="AutoShape 3"/>
          <p:cNvSpPr>
            <a:spLocks noChangeArrowheads="1"/>
          </p:cNvSpPr>
          <p:nvPr/>
        </p:nvSpPr>
        <p:spPr bwMode="auto">
          <a:xfrm>
            <a:off x="536590" y="4094648"/>
            <a:ext cx="732330" cy="67865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sz="5000" dirty="0" smtClean="0"/>
              <a:t>ANNEXE</a:t>
            </a:r>
            <a:endParaRPr lang="en-GB" sz="5000" b="0" dirty="0"/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3513162" y="4084498"/>
            <a:ext cx="4241876" cy="417606"/>
          </a:xfrm>
          <a:prstGeom prst="flowChart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>
              <a:tabLst>
                <a:tab pos="1343025" algn="l"/>
              </a:tabLst>
            </a:pPr>
            <a:r>
              <a:rPr lang="en-GB" dirty="0" smtClean="0">
                <a:solidFill>
                  <a:schemeClr val="tx1"/>
                </a:solidFill>
              </a:rPr>
              <a:t>AUTRES MESURES</a:t>
            </a:r>
          </a:p>
        </p:txBody>
      </p:sp>
    </p:spTree>
    <p:extLst>
      <p:ext uri="{BB962C8B-B14F-4D97-AF65-F5344CB8AC3E}">
        <p14:creationId xmlns:p14="http://schemas.microsoft.com/office/powerpoint/2010/main" val="18946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err="1" smtClean="0">
                  <a:solidFill>
                    <a:schemeClr val="tx2"/>
                  </a:solidFill>
                  <a:latin typeface="Arial Narrow" pitchFamily="34" charset="0"/>
                </a:rPr>
                <a:t>Predicteurs</a:t>
              </a: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 unitaires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04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18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81144" y="357899"/>
            <a:ext cx="8903368" cy="4640917"/>
          </a:xfrm>
        </p:spPr>
        <p:txBody>
          <a:bodyPr/>
          <a:lstStyle/>
          <a:p>
            <a:r>
              <a:rPr lang="fr-FR" sz="1400" dirty="0" smtClean="0"/>
              <a:t>Prédicteur de référence</a:t>
            </a:r>
          </a:p>
          <a:p>
            <a:pPr lvl="1"/>
            <a:r>
              <a:rPr lang="fr-FR" sz="1200" dirty="0" smtClean="0"/>
              <a:t>Les plus simples : </a:t>
            </a:r>
          </a:p>
          <a:p>
            <a:pPr lvl="2"/>
            <a:r>
              <a:rPr lang="fr-FR" sz="1000" dirty="0" smtClean="0"/>
              <a:t>Xres1(n) = X(n-1) + REF_PENTE * ( X(n-1) – X(n-2) ) -&gt; </a:t>
            </a:r>
            <a:r>
              <a:rPr lang="fr-FR" sz="1000" i="1" dirty="0" smtClean="0"/>
              <a:t>maintien de la pente</a:t>
            </a:r>
          </a:p>
          <a:p>
            <a:pPr lvl="2"/>
            <a:r>
              <a:rPr lang="fr-FR" sz="1000" dirty="0" smtClean="0"/>
              <a:t>Xres2(n) = Moyenne (24 dernières heures)</a:t>
            </a:r>
          </a:p>
          <a:p>
            <a:pPr lvl="1"/>
            <a:r>
              <a:rPr lang="fr-FR" sz="1200" dirty="0" smtClean="0"/>
              <a:t>Présence de deux autres : prédicteurs (filtré et non filtré) de l’horizon h+1</a:t>
            </a:r>
          </a:p>
          <a:p>
            <a:pPr lvl="1"/>
            <a:r>
              <a:rPr lang="fr-FR" sz="1200" dirty="0" smtClean="0"/>
              <a:t>Permet de calibrer les autres prédicteurs</a:t>
            </a:r>
          </a:p>
          <a:p>
            <a:pPr marL="266700" lvl="1" indent="0">
              <a:buNone/>
            </a:pPr>
            <a:endParaRPr lang="fr-FR" sz="500" dirty="0" smtClean="0"/>
          </a:p>
          <a:p>
            <a:r>
              <a:rPr lang="fr-FR" sz="1400" dirty="0" smtClean="0"/>
              <a:t>Prédicteur par analogie</a:t>
            </a:r>
          </a:p>
          <a:p>
            <a:pPr lvl="1"/>
            <a:r>
              <a:rPr lang="fr-FR" sz="1200" dirty="0" smtClean="0"/>
              <a:t>Recherche des séquences les plus similaires</a:t>
            </a:r>
          </a:p>
          <a:p>
            <a:pPr lvl="1"/>
            <a:r>
              <a:rPr lang="fr-FR" sz="1200" dirty="0" smtClean="0"/>
              <a:t>Utilisation des valeurs futures des séquences les plus similaires</a:t>
            </a:r>
          </a:p>
          <a:p>
            <a:pPr marL="266700" lvl="1" indent="0">
              <a:buNone/>
            </a:pPr>
            <a:endParaRPr lang="fr-FR" sz="500" dirty="0" smtClean="0"/>
          </a:p>
          <a:p>
            <a:r>
              <a:rPr lang="fr-FR" sz="1400" dirty="0" smtClean="0"/>
              <a:t>Prédicteur par paramètre</a:t>
            </a:r>
          </a:p>
          <a:p>
            <a:pPr lvl="1"/>
            <a:r>
              <a:rPr lang="fr-FR" sz="1200" dirty="0" smtClean="0"/>
              <a:t>Identification de paramètres caractéristiques</a:t>
            </a:r>
          </a:p>
          <a:p>
            <a:pPr lvl="1"/>
            <a:r>
              <a:rPr lang="fr-FR" sz="1200" dirty="0" smtClean="0"/>
              <a:t>Recherche des séquences avec les paramètres caractéristiques les plus similaires</a:t>
            </a:r>
          </a:p>
          <a:p>
            <a:pPr lvl="1"/>
            <a:r>
              <a:rPr lang="fr-FR" sz="1200" dirty="0" smtClean="0"/>
              <a:t>Utilisation des </a:t>
            </a:r>
            <a:r>
              <a:rPr lang="fr-FR" sz="1200" dirty="0"/>
              <a:t>valeurs futures des </a:t>
            </a:r>
            <a:r>
              <a:rPr lang="fr-FR" sz="1200" dirty="0" smtClean="0"/>
              <a:t>paramètres des séquences </a:t>
            </a:r>
            <a:r>
              <a:rPr lang="fr-FR" sz="1200" dirty="0"/>
              <a:t>les plus </a:t>
            </a:r>
            <a:r>
              <a:rPr lang="fr-FR" sz="1200" dirty="0" smtClean="0"/>
              <a:t>similaires</a:t>
            </a:r>
          </a:p>
          <a:p>
            <a:pPr lvl="1"/>
            <a:r>
              <a:rPr lang="fr-FR" sz="1200" dirty="0" smtClean="0"/>
              <a:t>Calcul de trajectoire future à partir des paramètres estimés</a:t>
            </a:r>
          </a:p>
          <a:p>
            <a:pPr marL="266700" lvl="1" indent="0">
              <a:buNone/>
            </a:pPr>
            <a:endParaRPr lang="fr-FR" sz="500" dirty="0" smtClean="0"/>
          </a:p>
          <a:p>
            <a:r>
              <a:rPr lang="fr-FR" sz="1400" dirty="0" smtClean="0"/>
              <a:t>Prédicteurs externes</a:t>
            </a:r>
          </a:p>
          <a:p>
            <a:pPr lvl="1"/>
            <a:r>
              <a:rPr lang="fr-FR" sz="1200" dirty="0" smtClean="0"/>
              <a:t>Intégration de paramètres influents (ex. </a:t>
            </a:r>
            <a:r>
              <a:rPr lang="fr-FR" sz="1200" dirty="0" smtClean="0"/>
              <a:t>vent)</a:t>
            </a:r>
            <a:r>
              <a:rPr lang="fr-FR" sz="1200" dirty="0" smtClean="0"/>
              <a:t/>
            </a:r>
            <a:br>
              <a:rPr lang="fr-FR" sz="1200" dirty="0" smtClean="0"/>
            </a:br>
            <a:endParaRPr lang="fr-FR" sz="1200" dirty="0" smtClean="0"/>
          </a:p>
          <a:p>
            <a:r>
              <a:rPr lang="fr-FR" sz="1400" dirty="0" smtClean="0"/>
              <a:t>Autres </a:t>
            </a:r>
            <a:r>
              <a:rPr lang="fr-FR" sz="1400" dirty="0"/>
              <a:t>prédicteurs à étudier et à tester</a:t>
            </a:r>
          </a:p>
          <a:p>
            <a:pPr lvl="1"/>
            <a:r>
              <a:rPr lang="fr-FR" sz="1200" dirty="0" smtClean="0"/>
              <a:t>Utilisation </a:t>
            </a:r>
            <a:r>
              <a:rPr lang="fr-FR" sz="1200" dirty="0"/>
              <a:t>de modèles </a:t>
            </a:r>
            <a:r>
              <a:rPr lang="fr-FR" sz="1200" dirty="0" smtClean="0"/>
              <a:t>simples ?? </a:t>
            </a:r>
            <a:endParaRPr lang="fr-FR" sz="1200" dirty="0"/>
          </a:p>
          <a:p>
            <a:pPr lvl="1"/>
            <a:endParaRPr lang="fr-FR" sz="1200" dirty="0"/>
          </a:p>
          <a:p>
            <a:pPr lvl="1"/>
            <a:endParaRPr lang="en-US" sz="1200" dirty="0"/>
          </a:p>
          <a:p>
            <a:endParaRPr lang="fr-FR" sz="14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04 Prédicteurs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90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Apprentissage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05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9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390524" y="435536"/>
            <a:ext cx="8601075" cy="4466474"/>
          </a:xfrm>
        </p:spPr>
        <p:txBody>
          <a:bodyPr/>
          <a:lstStyle/>
          <a:p>
            <a:r>
              <a:rPr lang="fr-FR" dirty="0"/>
              <a:t>Choix des meilleurs prédictions</a:t>
            </a:r>
          </a:p>
          <a:p>
            <a:pPr lvl="1"/>
            <a:r>
              <a:rPr lang="fr-FR" dirty="0"/>
              <a:t>Meilleure prédiction = moyenne pondérée des prédicteurs </a:t>
            </a:r>
            <a:r>
              <a:rPr lang="fr-FR" dirty="0" smtClean="0"/>
              <a:t>(« </a:t>
            </a:r>
            <a:r>
              <a:rPr lang="fr-FR" dirty="0" err="1" smtClean="0"/>
              <a:t>coef</a:t>
            </a:r>
            <a:r>
              <a:rPr lang="fr-FR" dirty="0"/>
              <a:t> prédicteur»)</a:t>
            </a:r>
          </a:p>
          <a:p>
            <a:pPr lvl="2"/>
            <a:r>
              <a:rPr lang="fr-FR" dirty="0"/>
              <a:t>&gt; </a:t>
            </a:r>
            <a:r>
              <a:rPr lang="fr-FR" dirty="0" err="1"/>
              <a:t>pr</a:t>
            </a:r>
            <a:r>
              <a:rPr lang="fr-FR" dirty="0"/>
              <a:t>() de pondération, somme des </a:t>
            </a:r>
            <a:r>
              <a:rPr lang="fr-FR" dirty="0" err="1"/>
              <a:t>coef</a:t>
            </a:r>
            <a:r>
              <a:rPr lang="fr-FR" dirty="0"/>
              <a:t> = 1 </a:t>
            </a:r>
          </a:p>
          <a:p>
            <a:pPr lvl="1"/>
            <a:r>
              <a:rPr lang="fr-FR" dirty="0"/>
              <a:t>Paramètre j de « horizon prédiction »</a:t>
            </a:r>
          </a:p>
          <a:p>
            <a:pPr lvl="2"/>
            <a:r>
              <a:rPr lang="fr-FR" dirty="0" err="1"/>
              <a:t>Xretenu</a:t>
            </a:r>
            <a:r>
              <a:rPr lang="fr-FR" dirty="0"/>
              <a:t>(n) = </a:t>
            </a:r>
            <a:r>
              <a:rPr lang="fr-FR" dirty="0" err="1"/>
              <a:t>pr</a:t>
            </a:r>
            <a:r>
              <a:rPr lang="fr-FR" dirty="0"/>
              <a:t>(1)*Xpred1(n)+…+</a:t>
            </a:r>
            <a:r>
              <a:rPr lang="fr-FR" dirty="0" err="1"/>
              <a:t>pr</a:t>
            </a:r>
            <a:r>
              <a:rPr lang="fr-FR" dirty="0"/>
              <a:t>(k)*</a:t>
            </a:r>
            <a:r>
              <a:rPr lang="fr-FR" dirty="0" err="1" smtClean="0"/>
              <a:t>Xpredk</a:t>
            </a:r>
            <a:r>
              <a:rPr lang="fr-FR" dirty="0" smtClean="0"/>
              <a:t>(n</a:t>
            </a:r>
            <a:r>
              <a:rPr lang="fr-FR" dirty="0"/>
              <a:t>)</a:t>
            </a:r>
          </a:p>
          <a:p>
            <a:pPr lvl="2"/>
            <a:r>
              <a:rPr lang="fr-FR" dirty="0" err="1"/>
              <a:t>Xretenu</a:t>
            </a:r>
            <a:r>
              <a:rPr lang="fr-FR" dirty="0"/>
              <a:t>(</a:t>
            </a:r>
            <a:r>
              <a:rPr lang="fr-FR" dirty="0" err="1"/>
              <a:t>n+j</a:t>
            </a:r>
            <a:r>
              <a:rPr lang="fr-FR" dirty="0"/>
              <a:t>) = </a:t>
            </a:r>
            <a:r>
              <a:rPr lang="fr-FR" dirty="0" err="1"/>
              <a:t>pr</a:t>
            </a:r>
            <a:r>
              <a:rPr lang="fr-FR" dirty="0"/>
              <a:t>(1)*Xpred1(</a:t>
            </a:r>
            <a:r>
              <a:rPr lang="fr-FR" dirty="0" err="1"/>
              <a:t>n+j</a:t>
            </a:r>
            <a:r>
              <a:rPr lang="fr-FR" dirty="0"/>
              <a:t>)+…+</a:t>
            </a:r>
            <a:r>
              <a:rPr lang="fr-FR" dirty="0" err="1"/>
              <a:t>pr</a:t>
            </a:r>
            <a:r>
              <a:rPr lang="fr-FR" dirty="0"/>
              <a:t>(k)*</a:t>
            </a:r>
            <a:r>
              <a:rPr lang="fr-FR" dirty="0" err="1"/>
              <a:t>Xpredk</a:t>
            </a:r>
            <a:r>
              <a:rPr lang="fr-FR" dirty="0"/>
              <a:t>(</a:t>
            </a:r>
            <a:r>
              <a:rPr lang="fr-FR" dirty="0" err="1"/>
              <a:t>n+j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Coefficient </a:t>
            </a:r>
            <a:r>
              <a:rPr lang="fr-FR" dirty="0" err="1"/>
              <a:t>pr</a:t>
            </a:r>
            <a:r>
              <a:rPr lang="fr-FR" dirty="0"/>
              <a:t>() ajusté par </a:t>
            </a:r>
            <a:r>
              <a:rPr lang="fr-FR" dirty="0" smtClean="0"/>
              <a:t>apprentissage (plusieurs algorithmes en parallèle)</a:t>
            </a:r>
            <a:endParaRPr lang="fr-FR" dirty="0" smtClean="0"/>
          </a:p>
          <a:p>
            <a:pPr marL="266700" lvl="1" indent="0">
              <a:buNone/>
            </a:pPr>
            <a:endParaRPr lang="fr-FR" dirty="0" smtClean="0"/>
          </a:p>
          <a:p>
            <a:r>
              <a:rPr lang="fr-FR" dirty="0" smtClean="0"/>
              <a:t>Structure à deux niveaux</a:t>
            </a:r>
          </a:p>
          <a:p>
            <a:pPr lvl="1"/>
            <a:r>
              <a:rPr lang="fr-FR" dirty="0" smtClean="0"/>
              <a:t>Niveau 1 : Prédicteur de synthèse construit à partir des prédicteurs élémentaires avec une stratégie donnée</a:t>
            </a:r>
          </a:p>
          <a:p>
            <a:pPr lvl="1"/>
            <a:r>
              <a:rPr lang="fr-FR" dirty="0" smtClean="0"/>
              <a:t>Niveau 2 : Prédicteur optimal construit à partir des prédicteurs de synthèse</a:t>
            </a:r>
            <a:endParaRPr lang="fr-FR" dirty="0"/>
          </a:p>
          <a:p>
            <a:pPr marL="266700" lvl="1" indent="0">
              <a:buNone/>
            </a:pPr>
            <a:endParaRPr lang="en-US" sz="1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05 Optimisation efficacité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99985" y="376771"/>
            <a:ext cx="8406133" cy="4643464"/>
          </a:xfrm>
        </p:spPr>
        <p:txBody>
          <a:bodyPr/>
          <a:lstStyle/>
          <a:p>
            <a:r>
              <a:rPr lang="fr-FR" sz="1600" dirty="0"/>
              <a:t>Mesure d’efficacité du résultat</a:t>
            </a:r>
          </a:p>
          <a:p>
            <a:pPr lvl="1"/>
            <a:r>
              <a:rPr lang="fr-FR" sz="1400" dirty="0"/>
              <a:t>Mesure effectuée a posteriori (comparaison prévu/réel) pour ajuster les paramètres</a:t>
            </a:r>
          </a:p>
          <a:p>
            <a:pPr lvl="1"/>
            <a:r>
              <a:rPr lang="fr-FR" sz="1400" dirty="0"/>
              <a:t>Identique à la mesure d’écart entre deux séquences avec pondération « mémoire »</a:t>
            </a:r>
          </a:p>
          <a:p>
            <a:pPr lvl="1"/>
            <a:r>
              <a:rPr lang="fr-FR" sz="1400" dirty="0"/>
              <a:t>Mesure sur une valeur :</a:t>
            </a:r>
          </a:p>
          <a:p>
            <a:pPr lvl="2"/>
            <a:r>
              <a:rPr lang="fr-FR" sz="1200" dirty="0"/>
              <a:t>Ecart (X2(n)) = </a:t>
            </a:r>
            <a:r>
              <a:rPr lang="fr-FR" sz="1200" dirty="0" err="1"/>
              <a:t>valeur_absolue</a:t>
            </a:r>
            <a:r>
              <a:rPr lang="fr-FR" sz="1200" dirty="0"/>
              <a:t>(X(n) – X2(n))</a:t>
            </a:r>
          </a:p>
          <a:p>
            <a:pPr lvl="1"/>
            <a:r>
              <a:rPr lang="fr-FR" sz="1400" dirty="0"/>
              <a:t>Mesure sur un horizon de prédiction</a:t>
            </a:r>
          </a:p>
          <a:p>
            <a:pPr lvl="2"/>
            <a:r>
              <a:rPr lang="fr-FR" sz="1200" dirty="0"/>
              <a:t>Coefficient </a:t>
            </a:r>
            <a:r>
              <a:rPr lang="fr-FR" sz="1200" dirty="0" err="1"/>
              <a:t>he</a:t>
            </a:r>
            <a:r>
              <a:rPr lang="fr-FR" sz="1200" dirty="0"/>
              <a:t>() de pondération -&gt; « horizon de prédiction » (somme des </a:t>
            </a:r>
            <a:r>
              <a:rPr lang="fr-FR" sz="1200" dirty="0" err="1"/>
              <a:t>coef</a:t>
            </a:r>
            <a:r>
              <a:rPr lang="fr-FR" sz="1200" dirty="0"/>
              <a:t> = 1) </a:t>
            </a:r>
          </a:p>
          <a:p>
            <a:pPr lvl="2"/>
            <a:r>
              <a:rPr lang="fr-FR" sz="1200" dirty="0" err="1"/>
              <a:t>Ecart_horizon</a:t>
            </a:r>
            <a:r>
              <a:rPr lang="fr-FR" sz="1200" dirty="0"/>
              <a:t> (X2) = </a:t>
            </a:r>
            <a:r>
              <a:rPr lang="fr-FR" sz="1200" dirty="0" err="1"/>
              <a:t>racine_carré</a:t>
            </a:r>
            <a:r>
              <a:rPr lang="fr-FR" sz="1200" dirty="0"/>
              <a:t>( </a:t>
            </a:r>
            <a:r>
              <a:rPr lang="fr-FR" sz="1200" dirty="0" err="1"/>
              <a:t>he</a:t>
            </a:r>
            <a:r>
              <a:rPr lang="fr-FR" sz="1200" dirty="0"/>
              <a:t>(1)*(X(n)-X2(n))**2 +….+</a:t>
            </a:r>
            <a:r>
              <a:rPr lang="fr-FR" sz="1200" dirty="0" err="1"/>
              <a:t>he</a:t>
            </a:r>
            <a:r>
              <a:rPr lang="fr-FR" sz="1200" dirty="0"/>
              <a:t>(j)*(X(</a:t>
            </a:r>
            <a:r>
              <a:rPr lang="fr-FR" sz="1200" dirty="0" err="1"/>
              <a:t>n+j</a:t>
            </a:r>
            <a:r>
              <a:rPr lang="fr-FR" sz="1200" dirty="0"/>
              <a:t>)-X2(</a:t>
            </a:r>
            <a:r>
              <a:rPr lang="fr-FR" sz="1200" dirty="0" err="1"/>
              <a:t>n+j</a:t>
            </a:r>
            <a:r>
              <a:rPr lang="fr-FR" sz="1200" dirty="0"/>
              <a:t>))**2)</a:t>
            </a:r>
          </a:p>
          <a:p>
            <a:pPr marL="266700" lvl="1" indent="0">
              <a:buNone/>
            </a:pPr>
            <a:endParaRPr lang="en-US" sz="1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06 Ajustement par apprentissage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Mise en </a:t>
              </a:r>
              <a:r>
                <a:rPr lang="fr-FR" sz="3200" cap="all" dirty="0" err="1" smtClean="0">
                  <a:solidFill>
                    <a:schemeClr val="tx2"/>
                  </a:solidFill>
                  <a:latin typeface="Arial Narrow" pitchFamily="34" charset="0"/>
                </a:rPr>
                <a:t>oeuvre</a:t>
              </a:r>
              <a:endParaRPr lang="fr-FR" sz="3200" cap="all" dirty="0" smtClean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07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4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351536" y="573473"/>
            <a:ext cx="8462852" cy="4365951"/>
          </a:xfrm>
        </p:spPr>
        <p:txBody>
          <a:bodyPr/>
          <a:lstStyle/>
          <a:p>
            <a:r>
              <a:rPr lang="fr-FR" sz="1400" dirty="0" smtClean="0"/>
              <a:t>Initialisation</a:t>
            </a:r>
          </a:p>
          <a:p>
            <a:pPr lvl="1"/>
            <a:r>
              <a:rPr lang="fr-FR" sz="1200" dirty="0" smtClean="0"/>
              <a:t>chargement bibliothèque, </a:t>
            </a:r>
          </a:p>
          <a:p>
            <a:pPr lvl="1"/>
            <a:r>
              <a:rPr lang="fr-FR" sz="1200" dirty="0" smtClean="0"/>
              <a:t>chargement des données stockées (</a:t>
            </a:r>
            <a:r>
              <a:rPr lang="fr-FR" sz="1200" dirty="0" err="1" smtClean="0"/>
              <a:t>b_pred</a:t>
            </a:r>
            <a:r>
              <a:rPr lang="fr-FR" sz="1200" dirty="0" smtClean="0"/>
              <a:t>*, </a:t>
            </a:r>
            <a:r>
              <a:rPr lang="fr-FR" sz="1200" dirty="0" err="1" smtClean="0"/>
              <a:t>coef_predicteur</a:t>
            </a:r>
            <a:r>
              <a:rPr lang="fr-FR" sz="1200" dirty="0"/>
              <a:t>, </a:t>
            </a:r>
            <a:r>
              <a:rPr lang="fr-FR" sz="1200" dirty="0" err="1" smtClean="0"/>
              <a:t>memoire_moyenne_ana</a:t>
            </a:r>
            <a:r>
              <a:rPr lang="fr-FR" sz="1200" dirty="0" smtClean="0"/>
              <a:t>, buffer)</a:t>
            </a:r>
          </a:p>
          <a:p>
            <a:r>
              <a:rPr lang="fr-FR" sz="1400" dirty="0" smtClean="0"/>
              <a:t>Méthodes avec prédiction</a:t>
            </a:r>
            <a:endParaRPr lang="fr-FR" sz="1400" dirty="0"/>
          </a:p>
          <a:p>
            <a:pPr lvl="1"/>
            <a:r>
              <a:rPr lang="fr-FR" sz="1200" dirty="0" err="1" smtClean="0"/>
              <a:t>Prediction</a:t>
            </a:r>
            <a:r>
              <a:rPr lang="fr-FR" sz="1200" dirty="0" smtClean="0"/>
              <a:t> : valeurs </a:t>
            </a:r>
            <a:r>
              <a:rPr lang="fr-FR" sz="1200" dirty="0" err="1" smtClean="0"/>
              <a:t>predites</a:t>
            </a:r>
            <a:r>
              <a:rPr lang="fr-FR" sz="1200" dirty="0" smtClean="0"/>
              <a:t> (5 valeurs pour date courante+1 à date courante+5)</a:t>
            </a:r>
            <a:endParaRPr lang="fr-FR" sz="1200" dirty="0"/>
          </a:p>
          <a:p>
            <a:pPr lvl="1"/>
            <a:r>
              <a:rPr lang="fr-FR" sz="1200" dirty="0" err="1" smtClean="0"/>
              <a:t>Prediction</a:t>
            </a:r>
            <a:r>
              <a:rPr lang="fr-FR" sz="1200" dirty="0" smtClean="0"/>
              <a:t> filtré : valeurs prédites filtrées (4 valeurs)</a:t>
            </a:r>
          </a:p>
          <a:p>
            <a:r>
              <a:rPr lang="fr-FR" sz="1400" dirty="0"/>
              <a:t>Méthodes </a:t>
            </a:r>
            <a:r>
              <a:rPr lang="fr-FR" sz="1400" dirty="0" smtClean="0"/>
              <a:t>complémentaires sans prédiction (utilise les résultats de la dernière prédiction)</a:t>
            </a:r>
            <a:endParaRPr lang="fr-FR" sz="1400" dirty="0"/>
          </a:p>
          <a:p>
            <a:pPr lvl="1"/>
            <a:r>
              <a:rPr lang="fr-FR" sz="1200" dirty="0" smtClean="0"/>
              <a:t>Info </a:t>
            </a:r>
            <a:r>
              <a:rPr lang="fr-FR" sz="1200" dirty="0"/>
              <a:t>date : date de la dernière mesure</a:t>
            </a:r>
          </a:p>
          <a:p>
            <a:pPr lvl="1"/>
            <a:r>
              <a:rPr lang="fr-FR" sz="1200" dirty="0" smtClean="0"/>
              <a:t>Tendance : écart entre la moyenne des 2 dernières et des 2 prochaines heures</a:t>
            </a:r>
          </a:p>
          <a:p>
            <a:pPr lvl="1"/>
            <a:r>
              <a:rPr lang="fr-FR" sz="1200" dirty="0" smtClean="0"/>
              <a:t>Historique </a:t>
            </a:r>
            <a:r>
              <a:rPr lang="fr-FR" sz="1200" dirty="0"/>
              <a:t>: valeurs </a:t>
            </a:r>
            <a:r>
              <a:rPr lang="fr-FR" sz="1200" dirty="0" smtClean="0"/>
              <a:t>passées (24 valeurs)</a:t>
            </a:r>
            <a:endParaRPr lang="fr-FR" sz="1200" dirty="0"/>
          </a:p>
          <a:p>
            <a:pPr lvl="1"/>
            <a:r>
              <a:rPr lang="fr-FR" sz="1200" dirty="0" smtClean="0"/>
              <a:t>Historique filtré </a:t>
            </a:r>
            <a:r>
              <a:rPr lang="fr-FR" sz="1200" dirty="0"/>
              <a:t>: valeurs </a:t>
            </a:r>
            <a:r>
              <a:rPr lang="fr-FR" sz="1200" dirty="0" smtClean="0"/>
              <a:t>passées filtrées (23 valeurs)</a:t>
            </a:r>
            <a:endParaRPr lang="fr-FR" sz="1200" dirty="0"/>
          </a:p>
          <a:p>
            <a:pPr lvl="1"/>
            <a:r>
              <a:rPr lang="fr-FR" sz="1200" dirty="0" smtClean="0"/>
              <a:t>Ecart moyen : moyenne des écarts absolus des 5 dernières prédictions pour un horizon donné</a:t>
            </a:r>
          </a:p>
          <a:p>
            <a:pPr lvl="1"/>
            <a:r>
              <a:rPr lang="fr-FR" sz="1200" dirty="0" smtClean="0"/>
              <a:t>Ecart moyen filtré </a:t>
            </a:r>
            <a:r>
              <a:rPr lang="fr-FR" sz="1200" dirty="0"/>
              <a:t>: </a:t>
            </a:r>
            <a:r>
              <a:rPr lang="fr-FR" sz="1200" dirty="0" smtClean="0"/>
              <a:t>idem pour les données filtrées</a:t>
            </a:r>
          </a:p>
          <a:p>
            <a:pPr lvl="1"/>
            <a:r>
              <a:rPr lang="fr-FR" sz="1200" dirty="0" smtClean="0"/>
              <a:t>Ecart moyen relatif - &gt; idem que les deux précédents </a:t>
            </a:r>
            <a:r>
              <a:rPr lang="fr-FR" sz="1200" dirty="0"/>
              <a:t>pour </a:t>
            </a:r>
            <a:r>
              <a:rPr lang="fr-FR" sz="1200" dirty="0" smtClean="0"/>
              <a:t>la moyenne des écarts relatifs</a:t>
            </a:r>
          </a:p>
          <a:p>
            <a:pPr lvl="1"/>
            <a:r>
              <a:rPr lang="fr-FR" sz="1200" dirty="0" smtClean="0"/>
              <a:t>Ecart tendance : moyenne des écarts absolus des 3 dernières tendances</a:t>
            </a:r>
          </a:p>
          <a:p>
            <a:r>
              <a:rPr lang="fr-FR" sz="1400" dirty="0" smtClean="0"/>
              <a:t>Pour les méthodes de prédiction</a:t>
            </a:r>
          </a:p>
          <a:p>
            <a:pPr lvl="1"/>
            <a:r>
              <a:rPr lang="fr-FR" sz="1200" dirty="0" smtClean="0"/>
              <a:t>Option reset : réinitialisation des paramètres</a:t>
            </a:r>
          </a:p>
          <a:p>
            <a:pPr lvl="1"/>
            <a:r>
              <a:rPr lang="fr-FR" sz="1200" dirty="0" smtClean="0"/>
              <a:t>Calcul (et stockage) des valeurs prédites si non encore calculées</a:t>
            </a:r>
          </a:p>
          <a:p>
            <a:pPr lvl="1"/>
            <a:r>
              <a:rPr lang="fr-FR" sz="1200" dirty="0" smtClean="0"/>
              <a:t>Pas de prédiction si les données d’entrée sont hors intervalle ou décalées</a:t>
            </a:r>
          </a:p>
          <a:p>
            <a:pPr lvl="1"/>
            <a:r>
              <a:rPr lang="fr-FR" sz="1200" dirty="0" smtClean="0"/>
              <a:t>Prédiction faite mais non transmise si historique insuffisant (moins de 5 valeurs)</a:t>
            </a:r>
            <a:endParaRPr lang="fr-FR" sz="1200" dirty="0"/>
          </a:p>
          <a:p>
            <a:pPr marL="266700" lvl="1" indent="0">
              <a:buNone/>
            </a:pPr>
            <a:endParaRPr lang="en-US" sz="1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Classe prédicteur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err="1" smtClean="0">
                  <a:solidFill>
                    <a:schemeClr val="tx2"/>
                  </a:solidFill>
                  <a:latin typeface="Arial Narrow" pitchFamily="34" charset="0"/>
                </a:rPr>
                <a:t>Resultats</a:t>
              </a: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 station AIXA </a:t>
              </a:r>
            </a:p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(voir exemple </a:t>
              </a:r>
              <a:r>
                <a:rPr lang="fr-FR" sz="3200" i="1" cap="all" dirty="0" err="1" smtClean="0">
                  <a:solidFill>
                    <a:srgbClr val="0070C0"/>
                  </a:solidFill>
                  <a:latin typeface="Arial Narrow" pitchFamily="34" charset="0"/>
                  <a:hlinkClick r:id="rId2" tooltip="video d'un exemple"/>
                </a:rPr>
                <a:t>video</a:t>
              </a: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)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08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9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161365" y="538717"/>
            <a:ext cx="5145629" cy="4411848"/>
          </a:xfrm>
        </p:spPr>
        <p:txBody>
          <a:bodyPr/>
          <a:lstStyle/>
          <a:p>
            <a:r>
              <a:rPr lang="fr-FR" sz="1600" dirty="0" smtClean="0"/>
              <a:t>Prédicteurs de base</a:t>
            </a:r>
          </a:p>
          <a:p>
            <a:pPr lvl="1"/>
            <a:r>
              <a:rPr lang="fr-FR" sz="1400" dirty="0" smtClean="0"/>
              <a:t>Référence</a:t>
            </a:r>
          </a:p>
          <a:p>
            <a:pPr lvl="2"/>
            <a:r>
              <a:rPr lang="fr-FR" sz="1200" dirty="0"/>
              <a:t>Moyenne </a:t>
            </a:r>
            <a:r>
              <a:rPr lang="fr-FR" sz="1200" dirty="0" smtClean="0"/>
              <a:t>5h </a:t>
            </a:r>
            <a:r>
              <a:rPr lang="fr-FR" sz="1200" dirty="0"/>
              <a:t>: 		</a:t>
            </a:r>
            <a:r>
              <a:rPr lang="fr-FR" sz="1200" dirty="0" smtClean="0"/>
              <a:t>13,13 </a:t>
            </a:r>
            <a:r>
              <a:rPr lang="fr-FR" sz="1200" dirty="0"/>
              <a:t>/ </a:t>
            </a:r>
            <a:r>
              <a:rPr lang="fr-FR" sz="1200" dirty="0" smtClean="0"/>
              <a:t>18,93</a:t>
            </a:r>
            <a:endParaRPr lang="fr-FR" sz="1200" dirty="0"/>
          </a:p>
          <a:p>
            <a:pPr lvl="2"/>
            <a:r>
              <a:rPr lang="fr-FR" sz="1200" dirty="0"/>
              <a:t>Moyenne 24h : 		15,35 / 16,60</a:t>
            </a:r>
          </a:p>
          <a:p>
            <a:pPr lvl="2"/>
            <a:r>
              <a:rPr lang="fr-FR" sz="1200" dirty="0" smtClean="0"/>
              <a:t>Pente : 		8,9 / 21,53</a:t>
            </a:r>
          </a:p>
          <a:p>
            <a:pPr lvl="2"/>
            <a:r>
              <a:rPr lang="fr-FR" sz="1200" dirty="0" smtClean="0"/>
              <a:t>Prédiction h-1 : 		9,02 / 11,37</a:t>
            </a:r>
          </a:p>
          <a:p>
            <a:pPr lvl="2"/>
            <a:r>
              <a:rPr lang="fr-FR" sz="1200" dirty="0" smtClean="0"/>
              <a:t>Prédiction h-1 filtrée : 	9,23 / 11,37</a:t>
            </a:r>
          </a:p>
          <a:p>
            <a:pPr lvl="1"/>
            <a:r>
              <a:rPr lang="fr-FR" sz="1400" dirty="0" smtClean="0"/>
              <a:t>Analogie</a:t>
            </a:r>
          </a:p>
          <a:p>
            <a:pPr lvl="2"/>
            <a:r>
              <a:rPr lang="fr-FR" sz="1200" dirty="0" smtClean="0"/>
              <a:t>Varie de 	6,56 à 7,02 / 11,31 à 11,70</a:t>
            </a:r>
          </a:p>
          <a:p>
            <a:pPr lvl="1"/>
            <a:r>
              <a:rPr lang="fr-FR" sz="1400" dirty="0" smtClean="0"/>
              <a:t>Paramètre</a:t>
            </a:r>
          </a:p>
          <a:p>
            <a:pPr lvl="2"/>
            <a:r>
              <a:rPr lang="fr-FR" sz="1200" dirty="0" smtClean="0"/>
              <a:t>Varie de 	8,28 à 9,66 / 13,02 à 14,23</a:t>
            </a:r>
            <a:endParaRPr lang="fr-FR" sz="1200" dirty="0"/>
          </a:p>
          <a:p>
            <a:pPr lvl="1"/>
            <a:r>
              <a:rPr lang="fr-FR" sz="1400" dirty="0" smtClean="0"/>
              <a:t>Vent </a:t>
            </a:r>
          </a:p>
          <a:p>
            <a:pPr lvl="2"/>
            <a:r>
              <a:rPr lang="fr-FR" sz="1200" dirty="0" smtClean="0"/>
              <a:t>Varie de 	10,28 à 12,38 / 13,52 à 14,36</a:t>
            </a:r>
          </a:p>
          <a:p>
            <a:r>
              <a:rPr lang="fr-FR" sz="1600" dirty="0" smtClean="0"/>
              <a:t>Prédicteurs composites</a:t>
            </a:r>
          </a:p>
          <a:p>
            <a:pPr lvl="1"/>
            <a:r>
              <a:rPr lang="fr-FR" sz="1200" dirty="0"/>
              <a:t>Varie de 	</a:t>
            </a:r>
            <a:r>
              <a:rPr lang="fr-FR" sz="1200" dirty="0" smtClean="0"/>
              <a:t>6,72 </a:t>
            </a:r>
            <a:r>
              <a:rPr lang="fr-FR" sz="1200" dirty="0"/>
              <a:t>à </a:t>
            </a:r>
            <a:r>
              <a:rPr lang="fr-FR" sz="1200" dirty="0" smtClean="0"/>
              <a:t>6,77 </a:t>
            </a:r>
            <a:r>
              <a:rPr lang="fr-FR" sz="1200" dirty="0"/>
              <a:t>/ </a:t>
            </a:r>
            <a:r>
              <a:rPr lang="fr-FR" sz="1200" dirty="0" smtClean="0"/>
              <a:t>10,95 à 11,11</a:t>
            </a:r>
          </a:p>
          <a:p>
            <a:pPr lvl="1"/>
            <a:r>
              <a:rPr lang="fr-FR" sz="1200" dirty="0" smtClean="0"/>
              <a:t>Varie </a:t>
            </a:r>
            <a:r>
              <a:rPr lang="fr-FR" sz="1200" dirty="0"/>
              <a:t>de 	</a:t>
            </a:r>
            <a:r>
              <a:rPr lang="fr-FR" sz="1200" dirty="0" smtClean="0"/>
              <a:t>6,67 à 6,79 / 10,69 à 11,07(sans vent)</a:t>
            </a:r>
          </a:p>
          <a:p>
            <a:r>
              <a:rPr lang="fr-FR" sz="1600" dirty="0" smtClean="0"/>
              <a:t>Prédicteur de synthèse</a:t>
            </a:r>
          </a:p>
          <a:p>
            <a:pPr lvl="1"/>
            <a:r>
              <a:rPr lang="fr-FR" sz="1200" dirty="0" smtClean="0"/>
              <a:t>6,66 / 11,05</a:t>
            </a:r>
          </a:p>
          <a:p>
            <a:pPr lvl="1"/>
            <a:r>
              <a:rPr lang="fr-FR" sz="1200" dirty="0" smtClean="0"/>
              <a:t>6,66 / 10,80 </a:t>
            </a:r>
            <a:r>
              <a:rPr lang="fr-FR" sz="1200" dirty="0"/>
              <a:t>(sans vent)</a:t>
            </a:r>
            <a:endParaRPr lang="fr-FR" sz="14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>
          <a:xfrm>
            <a:off x="180974" y="32926"/>
            <a:ext cx="8423275" cy="161925"/>
          </a:xfrm>
        </p:spPr>
        <p:txBody>
          <a:bodyPr/>
          <a:lstStyle/>
          <a:p>
            <a:r>
              <a:rPr lang="fr-FR" dirty="0" smtClean="0"/>
              <a:t>Résultats prédicteurs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80975" y="190224"/>
            <a:ext cx="8425921" cy="258868"/>
          </a:xfrm>
        </p:spPr>
        <p:txBody>
          <a:bodyPr/>
          <a:lstStyle/>
          <a:p>
            <a:r>
              <a:rPr lang="fr-FR" dirty="0" smtClean="0"/>
              <a:t>Exemple sur 900 valeurs N2AIXA </a:t>
            </a:r>
            <a:r>
              <a:rPr lang="fr-FR" dirty="0"/>
              <a:t>(Ecart moyen </a:t>
            </a:r>
            <a:r>
              <a:rPr lang="fr-FR" dirty="0" smtClean="0"/>
              <a:t>h+1 et </a:t>
            </a:r>
            <a:r>
              <a:rPr lang="fr-FR" dirty="0"/>
              <a:t>h+5)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950" y="1149350"/>
            <a:ext cx="2362200" cy="18034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3162299"/>
            <a:ext cx="1778000" cy="158949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424" y="1149350"/>
            <a:ext cx="2449990" cy="1784350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6731000" y="1949450"/>
            <a:ext cx="2330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700" y="3168650"/>
            <a:ext cx="1895952" cy="1573750"/>
          </a:xfrm>
          <a:prstGeom prst="rect">
            <a:avLst/>
          </a:prstGeom>
        </p:spPr>
      </p:pic>
      <p:cxnSp>
        <p:nvCxnSpPr>
          <p:cNvPr id="10" name="Connecteur droit 9"/>
          <p:cNvCxnSpPr/>
          <p:nvPr/>
        </p:nvCxnSpPr>
        <p:spPr>
          <a:xfrm flipV="1">
            <a:off x="5350586" y="3364173"/>
            <a:ext cx="1879315" cy="20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7264685" y="3401704"/>
            <a:ext cx="1773545" cy="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4351740" y="2118910"/>
            <a:ext cx="2330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5354917" y="1117599"/>
            <a:ext cx="412377" cy="2151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>
                <a:solidFill>
                  <a:schemeClr val="tx1"/>
                </a:solidFill>
              </a:rPr>
              <a:t>h</a:t>
            </a:r>
            <a:r>
              <a:rPr lang="fr-FR" sz="1600" b="0" dirty="0" smtClean="0">
                <a:solidFill>
                  <a:schemeClr val="tx1"/>
                </a:solidFill>
              </a:rPr>
              <a:t>+1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832164" y="1120587"/>
            <a:ext cx="412377" cy="2151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h+5</a:t>
            </a:r>
            <a:endParaRPr lang="en-US" sz="1600" b="0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7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56030" y="646289"/>
            <a:ext cx="4850964" cy="4411848"/>
          </a:xfrm>
        </p:spPr>
        <p:txBody>
          <a:bodyPr/>
          <a:lstStyle/>
          <a:p>
            <a:r>
              <a:rPr lang="fr-FR" sz="1600" dirty="0" smtClean="0"/>
              <a:t>Prédicteurs de base</a:t>
            </a:r>
          </a:p>
          <a:p>
            <a:pPr lvl="1"/>
            <a:r>
              <a:rPr lang="fr-FR" sz="1400" dirty="0" smtClean="0"/>
              <a:t>Référence</a:t>
            </a:r>
          </a:p>
          <a:p>
            <a:pPr lvl="2"/>
            <a:r>
              <a:rPr lang="fr-FR" sz="1200" dirty="0" smtClean="0"/>
              <a:t>Moyenne 24h : 		8,68 / 9,63</a:t>
            </a:r>
          </a:p>
          <a:p>
            <a:pPr lvl="2"/>
            <a:r>
              <a:rPr lang="fr-FR" sz="1200" dirty="0" smtClean="0"/>
              <a:t>Pente : 		5,5 / 10,96</a:t>
            </a:r>
          </a:p>
          <a:p>
            <a:pPr lvl="2"/>
            <a:r>
              <a:rPr lang="fr-FR" sz="1200" dirty="0" smtClean="0"/>
              <a:t>Prédiction h-1 : 		5,68 / 7,46</a:t>
            </a:r>
          </a:p>
          <a:p>
            <a:pPr lvl="2"/>
            <a:r>
              <a:rPr lang="fr-FR" sz="1200" dirty="0" smtClean="0"/>
              <a:t>Prédiction h-1 filtrée : 	5,59 / 7,46</a:t>
            </a:r>
          </a:p>
          <a:p>
            <a:pPr lvl="1"/>
            <a:r>
              <a:rPr lang="fr-FR" sz="1400" dirty="0" smtClean="0"/>
              <a:t>Analogie</a:t>
            </a:r>
          </a:p>
          <a:p>
            <a:pPr lvl="2"/>
            <a:r>
              <a:rPr lang="fr-FR" sz="1200" dirty="0" smtClean="0"/>
              <a:t>Varie de 	4,06 à 4,52 / 7,6 à 7,85</a:t>
            </a:r>
          </a:p>
          <a:p>
            <a:pPr lvl="1"/>
            <a:r>
              <a:rPr lang="fr-FR" sz="1400" dirty="0" smtClean="0"/>
              <a:t>Paramètre</a:t>
            </a:r>
          </a:p>
          <a:p>
            <a:pPr lvl="2"/>
            <a:r>
              <a:rPr lang="fr-FR" sz="1200" dirty="0" smtClean="0"/>
              <a:t>Varie de 	5,12 à 6,02 / 7,98 à 9,99</a:t>
            </a:r>
            <a:endParaRPr lang="fr-FR" sz="1200" dirty="0"/>
          </a:p>
          <a:p>
            <a:pPr lvl="1"/>
            <a:r>
              <a:rPr lang="fr-FR" sz="1400" dirty="0" smtClean="0"/>
              <a:t>Vent </a:t>
            </a:r>
          </a:p>
          <a:p>
            <a:pPr lvl="2"/>
            <a:r>
              <a:rPr lang="fr-FR" sz="1200" dirty="0" smtClean="0"/>
              <a:t>Varie de 	7,03 à 8,31 / 12,01 à 13,14</a:t>
            </a:r>
          </a:p>
          <a:p>
            <a:r>
              <a:rPr lang="fr-FR" sz="1600" dirty="0" smtClean="0"/>
              <a:t>Prédicteurs composites</a:t>
            </a:r>
          </a:p>
          <a:p>
            <a:pPr lvl="1"/>
            <a:r>
              <a:rPr lang="fr-FR" sz="1400" dirty="0"/>
              <a:t>Varie de 	4,24 à </a:t>
            </a:r>
            <a:r>
              <a:rPr lang="fr-FR" sz="1400" dirty="0" smtClean="0"/>
              <a:t>4,31 </a:t>
            </a:r>
            <a:r>
              <a:rPr lang="fr-FR" sz="1400" dirty="0"/>
              <a:t>/ </a:t>
            </a:r>
            <a:r>
              <a:rPr lang="fr-FR" sz="1400" dirty="0" smtClean="0"/>
              <a:t>7,14 </a:t>
            </a:r>
            <a:r>
              <a:rPr lang="fr-FR" sz="1400" dirty="0"/>
              <a:t>à </a:t>
            </a:r>
            <a:r>
              <a:rPr lang="fr-FR" sz="1400" dirty="0" smtClean="0"/>
              <a:t>7,35 </a:t>
            </a:r>
          </a:p>
          <a:p>
            <a:pPr lvl="1"/>
            <a:r>
              <a:rPr lang="fr-FR" sz="1400" dirty="0" smtClean="0"/>
              <a:t>Varie </a:t>
            </a:r>
            <a:r>
              <a:rPr lang="fr-FR" sz="1400" dirty="0"/>
              <a:t>de 	</a:t>
            </a:r>
            <a:r>
              <a:rPr lang="fr-FR" sz="1400" dirty="0" smtClean="0"/>
              <a:t>4,17 </a:t>
            </a:r>
            <a:r>
              <a:rPr lang="fr-FR" sz="1400" dirty="0"/>
              <a:t>à </a:t>
            </a:r>
            <a:r>
              <a:rPr lang="fr-FR" sz="1400" dirty="0" smtClean="0"/>
              <a:t>4,26 </a:t>
            </a:r>
            <a:r>
              <a:rPr lang="fr-FR" sz="1400" dirty="0"/>
              <a:t>/ </a:t>
            </a:r>
            <a:r>
              <a:rPr lang="fr-FR" sz="1400" dirty="0" smtClean="0"/>
              <a:t>6,99 </a:t>
            </a:r>
            <a:r>
              <a:rPr lang="fr-FR" sz="1400" dirty="0"/>
              <a:t>à </a:t>
            </a:r>
            <a:r>
              <a:rPr lang="fr-FR" sz="1400" dirty="0" smtClean="0"/>
              <a:t>7,36 (sans vent)</a:t>
            </a:r>
          </a:p>
          <a:p>
            <a:r>
              <a:rPr lang="fr-FR" sz="1600" dirty="0" smtClean="0"/>
              <a:t>Prédicteur de synthèse</a:t>
            </a:r>
          </a:p>
          <a:p>
            <a:pPr lvl="1"/>
            <a:r>
              <a:rPr lang="fr-FR" sz="1400" dirty="0" smtClean="0"/>
              <a:t>4,25 / 7,18</a:t>
            </a:r>
          </a:p>
          <a:p>
            <a:pPr lvl="1"/>
            <a:r>
              <a:rPr lang="fr-FR" sz="1400" dirty="0" smtClean="0"/>
              <a:t>4,19 / 7,07 </a:t>
            </a:r>
            <a:r>
              <a:rPr lang="fr-FR" sz="1400" dirty="0"/>
              <a:t>(sans vent)</a:t>
            </a:r>
            <a:endParaRPr lang="fr-FR" sz="14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Résultats prédicteurs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sur 900 valeurs PCAIXA </a:t>
            </a:r>
            <a:r>
              <a:rPr lang="fr-FR" dirty="0"/>
              <a:t>(Ecart moyen </a:t>
            </a:r>
            <a:r>
              <a:rPr lang="fr-FR" dirty="0" smtClean="0"/>
              <a:t>h+1 et </a:t>
            </a:r>
            <a:r>
              <a:rPr lang="fr-FR" dirty="0"/>
              <a:t>h+5)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6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Contexte – Besoins - réponse </a:t>
              </a: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01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994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456030" y="646289"/>
            <a:ext cx="5182770" cy="4411848"/>
          </a:xfrm>
        </p:spPr>
        <p:txBody>
          <a:bodyPr/>
          <a:lstStyle/>
          <a:p>
            <a:r>
              <a:rPr lang="fr-FR" sz="1600" dirty="0" smtClean="0"/>
              <a:t>Prédicteurs de base</a:t>
            </a:r>
          </a:p>
          <a:p>
            <a:pPr lvl="1"/>
            <a:r>
              <a:rPr lang="fr-FR" sz="1400" dirty="0" smtClean="0"/>
              <a:t>Référence</a:t>
            </a:r>
          </a:p>
          <a:p>
            <a:pPr lvl="2"/>
            <a:r>
              <a:rPr lang="fr-FR" sz="1200" dirty="0" smtClean="0"/>
              <a:t>Moyenne 24h : 		16,86 / 18,96</a:t>
            </a:r>
          </a:p>
          <a:p>
            <a:pPr lvl="2"/>
            <a:r>
              <a:rPr lang="fr-FR" sz="1200" dirty="0" smtClean="0"/>
              <a:t>Pente : 		7,80 / 19,35</a:t>
            </a:r>
          </a:p>
          <a:p>
            <a:pPr lvl="2"/>
            <a:r>
              <a:rPr lang="fr-FR" sz="1200" dirty="0" smtClean="0"/>
              <a:t>Prédiction h-1 : 		9,47 / 14,39</a:t>
            </a:r>
          </a:p>
          <a:p>
            <a:pPr lvl="2"/>
            <a:r>
              <a:rPr lang="fr-FR" sz="1200" dirty="0" smtClean="0"/>
              <a:t>Prédiction h-1 filtrée : 	9,61 / 14,39</a:t>
            </a:r>
          </a:p>
          <a:p>
            <a:pPr lvl="1"/>
            <a:r>
              <a:rPr lang="fr-FR" sz="1400" dirty="0" smtClean="0"/>
              <a:t>Analogie</a:t>
            </a:r>
          </a:p>
          <a:p>
            <a:pPr lvl="2"/>
            <a:r>
              <a:rPr lang="fr-FR" sz="1200" dirty="0" smtClean="0"/>
              <a:t>Varie de 	7,06 à 8,36 / 15,57 à 16,17</a:t>
            </a:r>
          </a:p>
          <a:p>
            <a:pPr lvl="1"/>
            <a:r>
              <a:rPr lang="fr-FR" sz="1400" dirty="0" smtClean="0"/>
              <a:t>Paramètre</a:t>
            </a:r>
          </a:p>
          <a:p>
            <a:pPr lvl="2"/>
            <a:r>
              <a:rPr lang="fr-FR" sz="1200" dirty="0" smtClean="0"/>
              <a:t>Varie de 	8,67 à 9,49 / 15,79 à 18,26</a:t>
            </a:r>
            <a:endParaRPr lang="fr-FR" sz="1200" dirty="0"/>
          </a:p>
          <a:p>
            <a:pPr lvl="1"/>
            <a:r>
              <a:rPr lang="fr-FR" sz="1400" dirty="0" smtClean="0"/>
              <a:t>Vent </a:t>
            </a:r>
          </a:p>
          <a:p>
            <a:pPr lvl="2"/>
            <a:r>
              <a:rPr lang="fr-FR" sz="1200" dirty="0" smtClean="0"/>
              <a:t>Varie de 	11,23 à 12,23 / 16,68 à 18,80</a:t>
            </a:r>
          </a:p>
          <a:p>
            <a:r>
              <a:rPr lang="fr-FR" sz="1600" dirty="0" smtClean="0"/>
              <a:t>Prédicteurs composites</a:t>
            </a:r>
          </a:p>
          <a:p>
            <a:pPr lvl="1"/>
            <a:r>
              <a:rPr lang="fr-FR" sz="1400" dirty="0"/>
              <a:t>Varie de 	</a:t>
            </a:r>
            <a:r>
              <a:rPr lang="fr-FR" sz="1400" dirty="0" smtClean="0"/>
              <a:t>6,80 à 7,30 / 13,28 à 13,59</a:t>
            </a:r>
          </a:p>
          <a:p>
            <a:pPr lvl="1"/>
            <a:r>
              <a:rPr lang="fr-FR" sz="1400" dirty="0" smtClean="0"/>
              <a:t>Varie </a:t>
            </a:r>
            <a:r>
              <a:rPr lang="fr-FR" sz="1400" dirty="0"/>
              <a:t>de 	</a:t>
            </a:r>
            <a:r>
              <a:rPr lang="fr-FR" sz="1400" dirty="0" smtClean="0"/>
              <a:t>6,80 à 7,28 / 13,32 à 14,04 (sans vent)</a:t>
            </a:r>
          </a:p>
          <a:p>
            <a:r>
              <a:rPr lang="fr-FR" sz="1600" dirty="0" smtClean="0"/>
              <a:t>Prédicteur de synthèse</a:t>
            </a:r>
          </a:p>
          <a:p>
            <a:pPr lvl="1"/>
            <a:r>
              <a:rPr lang="fr-FR" sz="1400" dirty="0" smtClean="0"/>
              <a:t>6,93 / 13,34</a:t>
            </a:r>
          </a:p>
          <a:p>
            <a:pPr lvl="1"/>
            <a:r>
              <a:rPr lang="fr-FR" sz="1400" dirty="0" smtClean="0"/>
              <a:t>6,96 / 13,76 </a:t>
            </a:r>
            <a:r>
              <a:rPr lang="fr-FR" sz="1400" dirty="0"/>
              <a:t>(sans vent)</a:t>
            </a:r>
            <a:endParaRPr lang="fr-FR" sz="14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Résultats prédicteurs</a:t>
            </a:r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sur 900 valeurs O3AIXA </a:t>
            </a:r>
            <a:r>
              <a:rPr lang="fr-FR" dirty="0"/>
              <a:t>(Ecart moyen </a:t>
            </a:r>
            <a:r>
              <a:rPr lang="fr-FR" dirty="0" smtClean="0"/>
              <a:t>h+1 et </a:t>
            </a:r>
            <a:r>
              <a:rPr lang="fr-FR" dirty="0"/>
              <a:t>h+5)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8" y="1179881"/>
            <a:ext cx="9019985" cy="9382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9" y="331511"/>
            <a:ext cx="8874466" cy="853408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729541" y="339568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chemeClr val="tx1"/>
                </a:solidFill>
              </a:rPr>
              <a:t>Prévision 1h</a:t>
            </a:r>
            <a:endParaRPr lang="en-US" sz="16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r>
              <a:rPr lang="fr-FR" sz="1100" b="0" i="1" dirty="0" smtClean="0">
                <a:solidFill>
                  <a:schemeClr val="tx1"/>
                </a:solidFill>
              </a:rPr>
              <a:t>           </a:t>
            </a:r>
            <a:r>
              <a:rPr lang="fr-FR" sz="1100" b="0" i="1" dirty="0" smtClean="0">
                <a:solidFill>
                  <a:srgbClr val="00B050"/>
                </a:solidFill>
              </a:rPr>
              <a:t>vert : estimé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65808" y="0"/>
            <a:ext cx="112606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N2AixA (juin &lt;-&gt;octobre)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19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617883" y="4080944"/>
            <a:ext cx="3454400" cy="1014744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smtClean="0"/>
              <a:t>Prévision 03/10 : écart moyen 6,88</a:t>
            </a:r>
          </a:p>
          <a:p>
            <a:pPr lvl="1"/>
            <a:r>
              <a:rPr lang="fr-FR" sz="700" dirty="0" smtClean="0"/>
              <a:t>Prévision 31/10 </a:t>
            </a:r>
            <a:r>
              <a:rPr lang="fr-FR" sz="700" dirty="0"/>
              <a:t>: </a:t>
            </a:r>
            <a:r>
              <a:rPr lang="fr-FR" sz="700" dirty="0" smtClean="0"/>
              <a:t>écart moyen 6,68 (23%)</a:t>
            </a:r>
          </a:p>
          <a:p>
            <a:pPr lvl="1"/>
            <a:r>
              <a:rPr lang="fr-FR" sz="700" dirty="0" smtClean="0"/>
              <a:t>Prévision filtrée 31/10 : écart moyen 1,89 (6,4%)</a:t>
            </a:r>
            <a:endParaRPr lang="fr-FR" sz="700" dirty="0"/>
          </a:p>
          <a:p>
            <a:pPr lvl="3"/>
            <a:endParaRPr lang="fr-FR" sz="700" dirty="0"/>
          </a:p>
        </p:txBody>
      </p:sp>
      <p:sp>
        <p:nvSpPr>
          <p:cNvPr id="22" name="ZoneTexte 21"/>
          <p:cNvSpPr txBox="1"/>
          <p:nvPr/>
        </p:nvSpPr>
        <p:spPr>
          <a:xfrm>
            <a:off x="428257" y="133689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2" y="2066983"/>
            <a:ext cx="8951354" cy="969064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01363" y="2140726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31/10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259" y="2979270"/>
            <a:ext cx="8641977" cy="1090705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12128" y="3177757"/>
            <a:ext cx="952308" cy="324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31/10</a:t>
            </a:r>
          </a:p>
          <a:p>
            <a:r>
              <a:rPr lang="fr-FR" sz="1000" b="0" i="1" dirty="0" smtClean="0">
                <a:solidFill>
                  <a:schemeClr val="tx1"/>
                </a:solidFill>
              </a:rPr>
              <a:t>Données filtrées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89410" y="47329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juin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" y="2296174"/>
            <a:ext cx="9029292" cy="10148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" y="1436935"/>
            <a:ext cx="8961021" cy="921365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r>
              <a:rPr lang="fr-FR" sz="1100" b="0" i="1" dirty="0" smtClean="0">
                <a:solidFill>
                  <a:schemeClr val="tx1"/>
                </a:solidFill>
              </a:rPr>
              <a:t>           </a:t>
            </a:r>
            <a:r>
              <a:rPr lang="fr-FR" sz="1100" b="0" i="1" dirty="0" smtClean="0">
                <a:solidFill>
                  <a:srgbClr val="00B050"/>
                </a:solidFill>
              </a:rPr>
              <a:t>vert : estimé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6" y="431117"/>
            <a:ext cx="9003687" cy="989643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786881" y="45745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600" b="0" i="1" dirty="0">
                <a:solidFill>
                  <a:schemeClr val="tx1"/>
                </a:solidFill>
              </a:rPr>
              <a:t>5</a:t>
            </a:r>
            <a:r>
              <a:rPr lang="fr-FR" sz="1600" b="0" i="1" dirty="0" smtClean="0">
                <a:solidFill>
                  <a:schemeClr val="tx1"/>
                </a:solidFill>
              </a:rPr>
              <a:t>h</a:t>
            </a:r>
            <a:endParaRPr lang="en-US" sz="16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665808" y="0"/>
            <a:ext cx="112606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N2AixA (juin &lt;-&gt;octobre)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19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504329" y="4261223"/>
            <a:ext cx="3639671" cy="693271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 smtClean="0"/>
              <a:t>Prévison</a:t>
            </a:r>
            <a:r>
              <a:rPr lang="fr-FR" sz="700" dirty="0" smtClean="0"/>
              <a:t> 03/10 : écart moyen 12,43</a:t>
            </a:r>
          </a:p>
          <a:p>
            <a:pPr lvl="1"/>
            <a:r>
              <a:rPr lang="fr-FR" sz="700" dirty="0" smtClean="0"/>
              <a:t>Prévision 31/10 </a:t>
            </a:r>
            <a:r>
              <a:rPr lang="fr-FR" sz="700" dirty="0"/>
              <a:t>: </a:t>
            </a:r>
            <a:r>
              <a:rPr lang="fr-FR" sz="700" dirty="0" smtClean="0"/>
              <a:t>écart moyen 11,05 (37%)</a:t>
            </a:r>
            <a:endParaRPr lang="fr-FR" sz="700" dirty="0"/>
          </a:p>
          <a:p>
            <a:pPr lvl="1"/>
            <a:r>
              <a:rPr lang="fr-FR" sz="700" dirty="0" smtClean="0"/>
              <a:t>Prévision filtrée 31/10 </a:t>
            </a:r>
            <a:r>
              <a:rPr lang="fr-FR" sz="700" dirty="0"/>
              <a:t>: écart moyen </a:t>
            </a:r>
            <a:r>
              <a:rPr lang="fr-FR" sz="700" dirty="0" smtClean="0"/>
              <a:t>8,35 (28%)</a:t>
            </a:r>
            <a:endParaRPr lang="fr-FR" sz="700" dirty="0"/>
          </a:p>
          <a:p>
            <a:pPr lvl="3"/>
            <a:endParaRPr lang="fr-FR" sz="700" dirty="0"/>
          </a:p>
        </p:txBody>
      </p:sp>
      <p:sp>
        <p:nvSpPr>
          <p:cNvPr id="21" name="ZoneTexte 20"/>
          <p:cNvSpPr txBox="1"/>
          <p:nvPr/>
        </p:nvSpPr>
        <p:spPr>
          <a:xfrm>
            <a:off x="383735" y="1557730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3" y="3302372"/>
            <a:ext cx="8953593" cy="94736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365504" y="238576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31/10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86421" y="3321080"/>
            <a:ext cx="952308" cy="32456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31/10</a:t>
            </a:r>
          </a:p>
          <a:p>
            <a:r>
              <a:rPr lang="fr-FR" sz="1000" b="0" i="1" dirty="0" smtClean="0">
                <a:solidFill>
                  <a:schemeClr val="tx1"/>
                </a:solidFill>
              </a:rPr>
              <a:t>Données filtrées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35622" y="52110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juin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" y="4159624"/>
            <a:ext cx="9060329" cy="98192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" y="3453957"/>
            <a:ext cx="9098655" cy="9958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8" y="1707270"/>
            <a:ext cx="9094857" cy="95099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1" y="683847"/>
            <a:ext cx="9120852" cy="98441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7" y="2532713"/>
            <a:ext cx="9140825" cy="1011153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1568037" cy="6858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PC – </a:t>
            </a:r>
            <a:r>
              <a:rPr lang="fr-FR" sz="2400" b="0" dirty="0" err="1" smtClean="0">
                <a:solidFill>
                  <a:schemeClr val="tx1"/>
                </a:solidFill>
              </a:rPr>
              <a:t>Aixa</a:t>
            </a:r>
            <a:endParaRPr lang="fr-FR" sz="2400" b="0" dirty="0" smtClean="0">
              <a:solidFill>
                <a:schemeClr val="tx1"/>
              </a:solidFill>
            </a:endParaRPr>
          </a:p>
          <a:p>
            <a:pPr algn="ctr"/>
            <a:r>
              <a:rPr lang="fr-FR" sz="1100" b="0" dirty="0" smtClean="0">
                <a:solidFill>
                  <a:schemeClr val="tx1"/>
                </a:solidFill>
              </a:rPr>
              <a:t>(30 – 900)</a:t>
            </a:r>
          </a:p>
          <a:p>
            <a:pPr algn="ctr"/>
            <a:r>
              <a:rPr lang="fr-FR" sz="1100" b="0" dirty="0" smtClean="0">
                <a:solidFill>
                  <a:schemeClr val="tx1"/>
                </a:solidFill>
              </a:rPr>
              <a:t>(200 – 300)</a:t>
            </a:r>
            <a:endParaRPr lang="en-US" sz="1100" b="0" dirty="0" err="1" smtClean="0">
              <a:solidFill>
                <a:schemeClr val="tx1"/>
              </a:solidFill>
            </a:endParaRPr>
          </a:p>
        </p:txBody>
      </p:sp>
      <p:sp>
        <p:nvSpPr>
          <p:cNvPr id="23" name="Ellipse 22"/>
          <p:cNvSpPr/>
          <p:nvPr/>
        </p:nvSpPr>
        <p:spPr>
          <a:xfrm>
            <a:off x="1869311" y="705905"/>
            <a:ext cx="1082233" cy="9263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4449203" y="2719190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444479" y="189675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425158" y="3512914"/>
            <a:ext cx="1718842" cy="43983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fr-FR" sz="1100" b="0" dirty="0">
                <a:solidFill>
                  <a:schemeClr val="tx1"/>
                </a:solidFill>
              </a:rPr>
              <a:t>Prévision 1h : Écart : </a:t>
            </a:r>
            <a:r>
              <a:rPr lang="fr-FR" sz="1100" b="0" dirty="0" smtClean="0">
                <a:solidFill>
                  <a:schemeClr val="tx1"/>
                </a:solidFill>
              </a:rPr>
              <a:t>4,29</a:t>
            </a:r>
          </a:p>
          <a:p>
            <a:r>
              <a:rPr lang="fr-FR" sz="1100" b="0" dirty="0" smtClean="0">
                <a:solidFill>
                  <a:schemeClr val="tx1"/>
                </a:solidFill>
              </a:rPr>
              <a:t>Prévision 5h </a:t>
            </a:r>
            <a:r>
              <a:rPr lang="fr-FR" sz="1100" b="0" dirty="0">
                <a:solidFill>
                  <a:schemeClr val="tx1"/>
                </a:solidFill>
              </a:rPr>
              <a:t>: Écart : </a:t>
            </a:r>
            <a:r>
              <a:rPr lang="fr-FR" sz="1100" b="0" dirty="0" smtClean="0">
                <a:solidFill>
                  <a:schemeClr val="tx1"/>
                </a:solidFill>
              </a:rPr>
              <a:t>7,78</a:t>
            </a:r>
            <a:endParaRPr lang="en-US" sz="1100" b="0" dirty="0">
              <a:solidFill>
                <a:schemeClr val="tx1"/>
              </a:solidFill>
            </a:endParaRPr>
          </a:p>
          <a:p>
            <a:endParaRPr lang="en-US" sz="1100" b="0" dirty="0" err="1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904035" y="3508187"/>
            <a:ext cx="1041722" cy="896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ZoneTexte 18"/>
          <p:cNvSpPr txBox="1"/>
          <p:nvPr/>
        </p:nvSpPr>
        <p:spPr>
          <a:xfrm>
            <a:off x="387746" y="735009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30970" y="4479267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29/10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01087" y="365451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7951087" y="4406396"/>
            <a:ext cx="1192913" cy="23134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fr-FR" sz="800" b="0" dirty="0">
                <a:solidFill>
                  <a:schemeClr val="tx1"/>
                </a:solidFill>
              </a:rPr>
              <a:t>Prévision 1h : Écart : </a:t>
            </a:r>
            <a:r>
              <a:rPr lang="fr-FR" sz="800" b="0" dirty="0" smtClean="0">
                <a:solidFill>
                  <a:schemeClr val="tx1"/>
                </a:solidFill>
              </a:rPr>
              <a:t>4,25</a:t>
            </a:r>
          </a:p>
          <a:p>
            <a:r>
              <a:rPr lang="fr-FR" sz="800" b="0" dirty="0" smtClean="0">
                <a:solidFill>
                  <a:schemeClr val="tx1"/>
                </a:solidFill>
              </a:rPr>
              <a:t>Prévision 5h </a:t>
            </a:r>
            <a:r>
              <a:rPr lang="fr-FR" sz="800" b="0" dirty="0">
                <a:solidFill>
                  <a:schemeClr val="tx1"/>
                </a:solidFill>
              </a:rPr>
              <a:t>: Écart : </a:t>
            </a:r>
            <a:r>
              <a:rPr lang="fr-FR" sz="800" b="0" dirty="0" smtClean="0">
                <a:solidFill>
                  <a:schemeClr val="tx1"/>
                </a:solidFill>
              </a:rPr>
              <a:t>7,14</a:t>
            </a:r>
            <a:endParaRPr lang="en-US" sz="800" b="0" dirty="0">
              <a:solidFill>
                <a:schemeClr val="tx1"/>
              </a:solidFill>
            </a:endParaRPr>
          </a:p>
          <a:p>
            <a:endParaRPr lang="en-US" sz="800" b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" y="3674966"/>
            <a:ext cx="9052272" cy="9723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9671"/>
            <a:ext cx="9113430" cy="917635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1074517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1434928" cy="7321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O3 – </a:t>
            </a:r>
            <a:r>
              <a:rPr lang="fr-FR" sz="2400" b="0" dirty="0" err="1" smtClean="0">
                <a:solidFill>
                  <a:schemeClr val="tx1"/>
                </a:solidFill>
              </a:rPr>
              <a:t>Aixa</a:t>
            </a:r>
            <a:endParaRPr lang="fr-FR" sz="2400" b="0" dirty="0" smtClean="0">
              <a:solidFill>
                <a:schemeClr val="tx1"/>
              </a:solidFill>
            </a:endParaRPr>
          </a:p>
          <a:p>
            <a:pPr algn="ctr"/>
            <a:r>
              <a:rPr lang="fr-FR" b="0" dirty="0">
                <a:solidFill>
                  <a:schemeClr val="tx1"/>
                </a:solidFill>
              </a:rPr>
              <a:t>(30 – 900)</a:t>
            </a:r>
          </a:p>
          <a:p>
            <a:pPr algn="ctr"/>
            <a:r>
              <a:rPr lang="fr-FR" b="0" dirty="0">
                <a:solidFill>
                  <a:schemeClr val="tx1"/>
                </a:solidFill>
              </a:rPr>
              <a:t>(200 – 300)</a:t>
            </a:r>
            <a:endParaRPr lang="en-US" b="0" dirty="0">
              <a:solidFill>
                <a:schemeClr val="tx1"/>
              </a:solidFill>
            </a:endParaRPr>
          </a:p>
          <a:p>
            <a:pPr algn="ctr"/>
            <a:endParaRPr lang="en-US" b="0" dirty="0" err="1" smtClean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390119" y="295068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3524292" y="183309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1918020" y="3854371"/>
            <a:ext cx="1074036" cy="814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1883725" y="902825"/>
            <a:ext cx="1090969" cy="752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4" y="1664517"/>
            <a:ext cx="9035904" cy="8414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" y="2560777"/>
            <a:ext cx="9085988" cy="946352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79402" y="1718857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7413584" y="3455040"/>
            <a:ext cx="1718842" cy="43983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r>
              <a:rPr lang="fr-FR" sz="1100" b="0" dirty="0">
                <a:solidFill>
                  <a:schemeClr val="tx1"/>
                </a:solidFill>
              </a:rPr>
              <a:t>Prévision 1h : Écart : </a:t>
            </a:r>
            <a:r>
              <a:rPr lang="fr-FR" sz="1100" b="0" dirty="0" smtClean="0">
                <a:solidFill>
                  <a:schemeClr val="tx1"/>
                </a:solidFill>
              </a:rPr>
              <a:t>6,78</a:t>
            </a:r>
          </a:p>
          <a:p>
            <a:r>
              <a:rPr lang="fr-FR" sz="1100" b="0" dirty="0" smtClean="0">
                <a:solidFill>
                  <a:schemeClr val="tx1"/>
                </a:solidFill>
              </a:rPr>
              <a:t>Prévision 5h </a:t>
            </a:r>
            <a:r>
              <a:rPr lang="fr-FR" sz="1100" b="0" dirty="0">
                <a:solidFill>
                  <a:schemeClr val="tx1"/>
                </a:solidFill>
              </a:rPr>
              <a:t>: Écart : </a:t>
            </a:r>
            <a:r>
              <a:rPr lang="fr-FR" sz="1100" b="0" dirty="0" smtClean="0">
                <a:solidFill>
                  <a:schemeClr val="tx1"/>
                </a:solidFill>
              </a:rPr>
              <a:t>14,25</a:t>
            </a:r>
            <a:endParaRPr lang="en-US" sz="1100" b="0" dirty="0">
              <a:solidFill>
                <a:schemeClr val="tx1"/>
              </a:solidFill>
            </a:endParaRPr>
          </a:p>
          <a:p>
            <a:endParaRPr lang="en-US" sz="1100" b="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Prise en compte des </a:t>
              </a:r>
              <a:r>
                <a:rPr lang="fr-FR" sz="3200" cap="all" dirty="0" err="1" smtClean="0">
                  <a:solidFill>
                    <a:schemeClr val="tx2"/>
                  </a:solidFill>
                  <a:latin typeface="Arial Narrow" pitchFamily="34" charset="0"/>
                </a:rPr>
                <a:t>parametres</a:t>
              </a: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 </a:t>
              </a:r>
              <a:r>
                <a:rPr lang="fr-FR" sz="3200" cap="all" dirty="0" err="1" smtClean="0">
                  <a:solidFill>
                    <a:schemeClr val="tx2"/>
                  </a:solidFill>
                  <a:latin typeface="Arial Narrow" pitchFamily="34" charset="0"/>
                </a:rPr>
                <a:t>meteo</a:t>
              </a:r>
              <a:endParaRPr lang="fr-FR" sz="3200" cap="all" dirty="0" smtClean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09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35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3" y="3054541"/>
            <a:ext cx="8961021" cy="92136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2" y="1058347"/>
            <a:ext cx="9019985" cy="9382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6" y="2057583"/>
            <a:ext cx="9045615" cy="86967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7" y="4143742"/>
            <a:ext cx="9076718" cy="934294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 </a:t>
            </a:r>
            <a:r>
              <a:rPr lang="fr-FR" dirty="0" err="1" smtClean="0"/>
              <a:t>prédictEUR</a:t>
            </a:r>
            <a:r>
              <a:rPr lang="fr-FR" dirty="0" smtClean="0"/>
              <a:t> vent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371641" y="1101692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32745" y="4319452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566337" y="52085"/>
            <a:ext cx="3490852" cy="1319515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(N2AIXA 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1000" dirty="0" smtClean="0"/>
              <a:t>Sans vent</a:t>
            </a:r>
          </a:p>
          <a:p>
            <a:pPr lvl="2"/>
            <a:r>
              <a:rPr lang="fr-FR" sz="800" dirty="0" err="1" smtClean="0"/>
              <a:t>Prévison</a:t>
            </a:r>
            <a:r>
              <a:rPr lang="fr-FR" sz="800" dirty="0" smtClean="0"/>
              <a:t> 1h : écart moyen 6,88</a:t>
            </a:r>
          </a:p>
          <a:p>
            <a:pPr lvl="2"/>
            <a:r>
              <a:rPr lang="fr-FR" sz="800" dirty="0" smtClean="0"/>
              <a:t>Prévision 5h </a:t>
            </a:r>
            <a:r>
              <a:rPr lang="fr-FR" sz="800" dirty="0"/>
              <a:t>: </a:t>
            </a:r>
            <a:r>
              <a:rPr lang="fr-FR" sz="800" dirty="0" smtClean="0"/>
              <a:t>écart moyen 12,43</a:t>
            </a:r>
            <a:endParaRPr lang="fr-FR" sz="800" dirty="0"/>
          </a:p>
          <a:p>
            <a:pPr lvl="1"/>
            <a:r>
              <a:rPr lang="fr-FR" sz="1050" dirty="0" smtClean="0"/>
              <a:t>Avec vent</a:t>
            </a:r>
          </a:p>
          <a:p>
            <a:pPr lvl="2"/>
            <a:r>
              <a:rPr lang="fr-FR" sz="800" dirty="0" err="1"/>
              <a:t>Prévison</a:t>
            </a:r>
            <a:r>
              <a:rPr lang="fr-FR" sz="800" dirty="0"/>
              <a:t> 1h : écart moyen </a:t>
            </a:r>
            <a:r>
              <a:rPr lang="fr-FR" sz="800" dirty="0" smtClean="0"/>
              <a:t>6,66 (gain : 3,2%)</a:t>
            </a:r>
            <a:endParaRPr lang="fr-FR" sz="800" dirty="0"/>
          </a:p>
          <a:p>
            <a:pPr lvl="2"/>
            <a:r>
              <a:rPr lang="fr-FR" sz="800" dirty="0"/>
              <a:t>Prévision 5h : écart moyen </a:t>
            </a:r>
            <a:r>
              <a:rPr lang="fr-FR" sz="800" dirty="0" smtClean="0"/>
              <a:t>11,09 (gain : 3,5%)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17312" y="2041169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9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" y="3049501"/>
            <a:ext cx="9098655" cy="99587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" y="1013747"/>
            <a:ext cx="9120852" cy="98441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" y="4093110"/>
            <a:ext cx="9062975" cy="9518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067389"/>
            <a:ext cx="9144000" cy="98027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 </a:t>
            </a:r>
            <a:r>
              <a:rPr lang="fr-FR" dirty="0" err="1" smtClean="0"/>
              <a:t>prédictEUR</a:t>
            </a:r>
            <a:r>
              <a:rPr lang="fr-FR" dirty="0" smtClean="0"/>
              <a:t> vent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32745" y="4319452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566337" y="52085"/>
            <a:ext cx="3490852" cy="1319515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(PCAIXA 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1000" dirty="0" smtClean="0"/>
              <a:t>Sans prédiction vent</a:t>
            </a:r>
          </a:p>
          <a:p>
            <a:pPr lvl="2"/>
            <a:r>
              <a:rPr lang="fr-FR" sz="800" dirty="0" err="1" smtClean="0"/>
              <a:t>Prévison</a:t>
            </a:r>
            <a:r>
              <a:rPr lang="fr-FR" sz="800" dirty="0" smtClean="0"/>
              <a:t> 1h : écart moyen 4,29</a:t>
            </a:r>
          </a:p>
          <a:p>
            <a:pPr lvl="2"/>
            <a:r>
              <a:rPr lang="fr-FR" sz="800" dirty="0" smtClean="0"/>
              <a:t>Prévision 5h </a:t>
            </a:r>
            <a:r>
              <a:rPr lang="fr-FR" sz="800" dirty="0"/>
              <a:t>: </a:t>
            </a:r>
            <a:r>
              <a:rPr lang="fr-FR" sz="800" dirty="0" smtClean="0"/>
              <a:t>écart moyen 7,78</a:t>
            </a:r>
            <a:endParaRPr lang="fr-FR" sz="800" dirty="0"/>
          </a:p>
          <a:p>
            <a:pPr lvl="1"/>
            <a:r>
              <a:rPr lang="fr-FR" sz="1050" dirty="0" smtClean="0"/>
              <a:t>Avec prédiction vent</a:t>
            </a:r>
          </a:p>
          <a:p>
            <a:pPr lvl="2"/>
            <a:r>
              <a:rPr lang="fr-FR" sz="800" dirty="0" err="1"/>
              <a:t>Prévison</a:t>
            </a:r>
            <a:r>
              <a:rPr lang="fr-FR" sz="800" dirty="0"/>
              <a:t> 1h : écart moyen </a:t>
            </a:r>
            <a:r>
              <a:rPr lang="fr-FR" sz="800" dirty="0" smtClean="0"/>
              <a:t>4,27 (gain 0,5%)</a:t>
            </a:r>
            <a:endParaRPr lang="fr-FR" sz="800" dirty="0"/>
          </a:p>
          <a:p>
            <a:pPr lvl="2"/>
            <a:r>
              <a:rPr lang="fr-FR" sz="800" dirty="0"/>
              <a:t>Prévision 5h : écart moyen </a:t>
            </a:r>
            <a:r>
              <a:rPr lang="fr-FR" sz="800" dirty="0" smtClean="0"/>
              <a:t>7,41 </a:t>
            </a:r>
            <a:r>
              <a:rPr lang="fr-FR" sz="800" dirty="0"/>
              <a:t>(gain </a:t>
            </a:r>
            <a:r>
              <a:rPr lang="fr-FR" sz="800" dirty="0" smtClean="0"/>
              <a:t>4,8%)</a:t>
            </a:r>
            <a:endParaRPr lang="fr-FR" sz="800" dirty="0"/>
          </a:p>
        </p:txBody>
      </p:sp>
      <p:sp>
        <p:nvSpPr>
          <p:cNvPr id="13" name="ZoneTexte 12"/>
          <p:cNvSpPr txBox="1"/>
          <p:nvPr/>
        </p:nvSpPr>
        <p:spPr>
          <a:xfrm>
            <a:off x="217312" y="2041169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05108" y="1128548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" y="3980984"/>
            <a:ext cx="9022467" cy="92922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5391"/>
            <a:ext cx="9090133" cy="9542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2619"/>
            <a:ext cx="9144000" cy="94756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4" y="2100806"/>
            <a:ext cx="9107010" cy="785991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Impact </a:t>
            </a:r>
            <a:r>
              <a:rPr lang="fr-FR" dirty="0" err="1" smtClean="0"/>
              <a:t>prédictEUR</a:t>
            </a:r>
            <a:r>
              <a:rPr lang="fr-FR" dirty="0" smtClean="0"/>
              <a:t> vent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09596" y="4006935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17312" y="2041169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405108" y="1128548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566337" y="52085"/>
            <a:ext cx="3490852" cy="1319515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(PCSTLO 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1000" dirty="0" smtClean="0"/>
              <a:t>Sans prédiction vent</a:t>
            </a:r>
          </a:p>
          <a:p>
            <a:pPr lvl="2"/>
            <a:r>
              <a:rPr lang="fr-FR" sz="800" dirty="0" err="1" smtClean="0"/>
              <a:t>Prévison</a:t>
            </a:r>
            <a:r>
              <a:rPr lang="fr-FR" sz="800" dirty="0" smtClean="0"/>
              <a:t> 1h : écart moyen </a:t>
            </a:r>
            <a:r>
              <a:rPr lang="fr-FR" sz="800" dirty="0"/>
              <a:t>5,42 </a:t>
            </a:r>
            <a:endParaRPr lang="fr-FR" sz="800" dirty="0" smtClean="0"/>
          </a:p>
          <a:p>
            <a:pPr lvl="2"/>
            <a:r>
              <a:rPr lang="fr-FR" sz="800" dirty="0" smtClean="0"/>
              <a:t>Prévision 5h </a:t>
            </a:r>
            <a:r>
              <a:rPr lang="fr-FR" sz="800" dirty="0"/>
              <a:t>: </a:t>
            </a:r>
            <a:r>
              <a:rPr lang="fr-FR" sz="800" dirty="0" smtClean="0"/>
              <a:t>écart moyen 11,77</a:t>
            </a:r>
            <a:endParaRPr lang="fr-FR" sz="800" dirty="0"/>
          </a:p>
          <a:p>
            <a:pPr lvl="1"/>
            <a:r>
              <a:rPr lang="fr-FR" sz="1050" dirty="0" smtClean="0"/>
              <a:t>Avec prédiction vent</a:t>
            </a:r>
          </a:p>
          <a:p>
            <a:pPr lvl="2"/>
            <a:r>
              <a:rPr lang="fr-FR" sz="800" dirty="0" err="1"/>
              <a:t>Prévison</a:t>
            </a:r>
            <a:r>
              <a:rPr lang="fr-FR" sz="800" dirty="0"/>
              <a:t> 1h : écart moyen </a:t>
            </a:r>
            <a:r>
              <a:rPr lang="fr-FR" sz="800" dirty="0" smtClean="0"/>
              <a:t>5,61 (dégradation 3,5%)</a:t>
            </a:r>
            <a:endParaRPr lang="fr-FR" sz="800" dirty="0"/>
          </a:p>
          <a:p>
            <a:pPr lvl="2"/>
            <a:r>
              <a:rPr lang="fr-FR" sz="800" dirty="0"/>
              <a:t>Prévision 5h : écart moyen </a:t>
            </a:r>
            <a:r>
              <a:rPr lang="fr-FR" sz="800" dirty="0" smtClean="0"/>
              <a:t>11,50 </a:t>
            </a:r>
            <a:r>
              <a:rPr lang="fr-FR" sz="800" dirty="0"/>
              <a:t>(gain </a:t>
            </a:r>
            <a:r>
              <a:rPr lang="fr-FR" sz="800" dirty="0" smtClean="0"/>
              <a:t>2,3%)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255892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" y="3915638"/>
            <a:ext cx="9086127" cy="97104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141"/>
            <a:ext cx="9097702" cy="1151679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98337" y="292009"/>
            <a:ext cx="8425921" cy="258868"/>
          </a:xfrm>
        </p:spPr>
        <p:txBody>
          <a:bodyPr/>
          <a:lstStyle/>
          <a:p>
            <a:r>
              <a:rPr lang="fr-FR" dirty="0" smtClean="0"/>
              <a:t>Impact </a:t>
            </a:r>
            <a:r>
              <a:rPr lang="fr-FR" dirty="0" err="1" smtClean="0"/>
              <a:t>prédictEUR</a:t>
            </a:r>
            <a:r>
              <a:rPr lang="fr-FR" dirty="0" smtClean="0"/>
              <a:t> vent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781823" y="2945923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29/08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17535" y="974370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29/08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18477" y="3966424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496315" y="1960147"/>
            <a:ext cx="881634" cy="2178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Avec </a:t>
            </a:r>
            <a:r>
              <a:rPr lang="fr-FR" sz="1000" b="0" i="1" dirty="0" err="1" smtClean="0">
                <a:solidFill>
                  <a:schemeClr val="tx1"/>
                </a:solidFill>
              </a:rPr>
              <a:t>pred</a:t>
            </a:r>
            <a:r>
              <a:rPr lang="fr-FR" sz="1000" b="0" i="1" dirty="0" smtClean="0">
                <a:solidFill>
                  <a:schemeClr val="tx1"/>
                </a:solidFill>
              </a:rPr>
              <a:t> vent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9076"/>
            <a:ext cx="9113430" cy="917635"/>
          </a:xfrm>
          <a:prstGeom prst="rect">
            <a:avLst/>
          </a:prstGeom>
        </p:spPr>
      </p:pic>
      <p:sp>
        <p:nvSpPr>
          <p:cNvPr id="1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566337" y="52086"/>
            <a:ext cx="3490852" cy="1255853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(O3AIXA 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1000" dirty="0"/>
              <a:t>Sans prédiction vent</a:t>
            </a:r>
          </a:p>
          <a:p>
            <a:pPr lvl="2"/>
            <a:r>
              <a:rPr lang="fr-FR" sz="800" dirty="0" err="1"/>
              <a:t>Prévison</a:t>
            </a:r>
            <a:r>
              <a:rPr lang="fr-FR" sz="800" dirty="0"/>
              <a:t> 1h : écart moyen </a:t>
            </a:r>
            <a:r>
              <a:rPr lang="fr-FR" sz="800" dirty="0" smtClean="0"/>
              <a:t>6,78</a:t>
            </a:r>
            <a:endParaRPr lang="fr-FR" sz="800" dirty="0"/>
          </a:p>
          <a:p>
            <a:pPr lvl="2"/>
            <a:r>
              <a:rPr lang="fr-FR" sz="800" dirty="0"/>
              <a:t>Prévision 5h : écart moyen </a:t>
            </a:r>
            <a:r>
              <a:rPr lang="fr-FR" sz="800" dirty="0" smtClean="0"/>
              <a:t>14,25</a:t>
            </a:r>
            <a:endParaRPr lang="fr-FR" sz="1050" dirty="0" smtClean="0"/>
          </a:p>
          <a:p>
            <a:pPr lvl="1"/>
            <a:r>
              <a:rPr lang="fr-FR" sz="1050" dirty="0" smtClean="0"/>
              <a:t>Avec vent</a:t>
            </a:r>
          </a:p>
          <a:p>
            <a:pPr lvl="2"/>
            <a:r>
              <a:rPr lang="fr-FR" sz="800" dirty="0" err="1"/>
              <a:t>Prévison</a:t>
            </a:r>
            <a:r>
              <a:rPr lang="fr-FR" sz="800" dirty="0"/>
              <a:t> 1h : écart moyen 6,75  (gain </a:t>
            </a:r>
            <a:r>
              <a:rPr lang="fr-FR" sz="800" dirty="0" smtClean="0"/>
              <a:t>0,4%)</a:t>
            </a:r>
            <a:endParaRPr lang="fr-FR" sz="800" dirty="0"/>
          </a:p>
          <a:p>
            <a:pPr lvl="2"/>
            <a:r>
              <a:rPr lang="fr-FR" sz="800" dirty="0"/>
              <a:t>Prévision 5h : écart moyen 13,65 (gain </a:t>
            </a:r>
            <a:r>
              <a:rPr lang="fr-FR" sz="800" dirty="0" smtClean="0"/>
              <a:t>4,2%)</a:t>
            </a:r>
            <a:endParaRPr lang="fr-FR" sz="16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5" y="2905250"/>
            <a:ext cx="9052272" cy="9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42924" y="854634"/>
            <a:ext cx="8384507" cy="3837681"/>
          </a:xfrm>
        </p:spPr>
        <p:txBody>
          <a:bodyPr/>
          <a:lstStyle/>
          <a:p>
            <a:r>
              <a:rPr lang="fr-FR" dirty="0" smtClean="0"/>
              <a:t>Besoin</a:t>
            </a:r>
          </a:p>
          <a:p>
            <a:pPr lvl="1"/>
            <a:r>
              <a:rPr lang="fr-FR" dirty="0" smtClean="0"/>
              <a:t>Prédire les mesures NO2 et O3 et PM10 sur un horizon de 1 à 5h pour</a:t>
            </a:r>
          </a:p>
          <a:p>
            <a:pPr lvl="2"/>
            <a:r>
              <a:rPr lang="fr-FR" dirty="0" smtClean="0"/>
              <a:t>Disposer de mesures en temps réel pour les applications avales (compenser les retards liés aux chaînes de traitements)</a:t>
            </a:r>
          </a:p>
          <a:p>
            <a:pPr lvl="2"/>
            <a:r>
              <a:rPr lang="fr-FR" dirty="0" smtClean="0"/>
              <a:t>« Boucher les trous »</a:t>
            </a:r>
          </a:p>
          <a:p>
            <a:pPr lvl="1"/>
            <a:r>
              <a:rPr lang="fr-FR" dirty="0" smtClean="0"/>
              <a:t>Disposer d’un algorithme générique (auto-apprentissage)</a:t>
            </a:r>
          </a:p>
          <a:p>
            <a:pPr lvl="1"/>
            <a:r>
              <a:rPr lang="fr-FR" dirty="0" smtClean="0"/>
              <a:t>Avoir une approche évolutive (intégration de nouveaux prédicteurs)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Données d’essai</a:t>
            </a:r>
          </a:p>
          <a:p>
            <a:pPr lvl="1"/>
            <a:r>
              <a:rPr lang="fr-FR" dirty="0" smtClean="0"/>
              <a:t>Relevés horaires bruts sur 2 ans 2014-2015 de différentes stations de mesures 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rgbClr val="FFCD00"/>
                </a:solidFill>
                <a:latin typeface="Arial" charset="0"/>
                <a:ea typeface="MS PGothic" pitchFamily="34" charset="-128"/>
                <a:cs typeface="Arial" charset="0"/>
              </a:rPr>
              <a:t>01 Contexte - Besoins </a:t>
            </a:r>
          </a:p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smtClean="0">
                  <a:solidFill>
                    <a:schemeClr val="tx2"/>
                  </a:solidFill>
                  <a:latin typeface="Arial Narrow" pitchFamily="34" charset="0"/>
                </a:rPr>
                <a:t>Résultats autres stations</a:t>
              </a:r>
              <a:endParaRPr lang="fr-FR" sz="1800" i="1" cap="all" dirty="0" smtClean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Annexe 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520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" y="4020168"/>
            <a:ext cx="8939453" cy="9142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" y="1197120"/>
            <a:ext cx="9031630" cy="81836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207"/>
            <a:ext cx="9144000" cy="100298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" y="242576"/>
            <a:ext cx="9126638" cy="897961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>
          <a:xfrm>
            <a:off x="140462" y="0"/>
            <a:ext cx="8423275" cy="161925"/>
          </a:xfrm>
        </p:spPr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16411" y="243078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29913" y="1228853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95503" y="220305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253203" y="40998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32156" y="318883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151447" y="419197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315200" y="0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N2AixC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653148" y="4074290"/>
            <a:ext cx="3490852" cy="1069210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1h : Ecart :   5,12</a:t>
            </a:r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2h : Ecart :   7,17</a:t>
            </a:r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3h </a:t>
            </a:r>
            <a:r>
              <a:rPr lang="fr-FR" sz="700" dirty="0"/>
              <a:t>: Ecart :   </a:t>
            </a:r>
            <a:r>
              <a:rPr lang="fr-FR" sz="700" dirty="0" smtClean="0"/>
              <a:t>8,25</a:t>
            </a:r>
            <a:endParaRPr lang="fr-FR" sz="7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4h </a:t>
            </a:r>
            <a:r>
              <a:rPr lang="fr-FR" sz="700" dirty="0"/>
              <a:t>: Ecart :   </a:t>
            </a:r>
            <a:r>
              <a:rPr lang="fr-FR" sz="700" dirty="0" smtClean="0"/>
              <a:t>8,82</a:t>
            </a:r>
            <a:endParaRPr lang="fr-FR" sz="700" dirty="0"/>
          </a:p>
          <a:p>
            <a:pPr lvl="1"/>
            <a:r>
              <a:rPr lang="fr-FR" sz="700" dirty="0" smtClean="0"/>
              <a:t>Prévision 5h </a:t>
            </a:r>
            <a:r>
              <a:rPr lang="fr-FR" sz="700" dirty="0"/>
              <a:t>: Ecart : </a:t>
            </a:r>
            <a:r>
              <a:rPr lang="fr-FR" sz="700" dirty="0" smtClean="0"/>
              <a:t> 9,79</a:t>
            </a:r>
            <a:endParaRPr lang="fr-FR" sz="700" dirty="0"/>
          </a:p>
          <a:p>
            <a:pPr lvl="3"/>
            <a:endParaRPr lang="fr-FR" sz="7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58809" y="39934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91290" y="4284578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57" y="2224092"/>
            <a:ext cx="8994856" cy="81414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96" y="3107526"/>
            <a:ext cx="8983840" cy="8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6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" y="4027981"/>
            <a:ext cx="9097701" cy="93837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" y="3172617"/>
            <a:ext cx="9091914" cy="86472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" y="2286871"/>
            <a:ext cx="9105387" cy="85563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9" y="1398536"/>
            <a:ext cx="9089441" cy="87502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55457"/>
            <a:ext cx="9145147" cy="974008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51139" y="462989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53061" y="1431400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95503" y="235930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70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r>
              <a:rPr lang="fr-FR" sz="1100" b="0" i="1" dirty="0" smtClean="0">
                <a:solidFill>
                  <a:schemeClr val="tx1"/>
                </a:solidFill>
              </a:rPr>
              <a:t> 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32156" y="334508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315200" y="0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N2Plom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636996" y="3088980"/>
            <a:ext cx="2507004" cy="1020019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1h : Ecart moyen:  11,93</a:t>
            </a:r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2h </a:t>
            </a:r>
            <a:r>
              <a:rPr lang="fr-FR" sz="700" dirty="0"/>
              <a:t>: Ecart moyen:  </a:t>
            </a:r>
            <a:r>
              <a:rPr lang="fr-FR" sz="700" dirty="0" smtClean="0"/>
              <a:t>15,28</a:t>
            </a:r>
            <a:endParaRPr lang="fr-FR" sz="7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3h </a:t>
            </a:r>
            <a:r>
              <a:rPr lang="fr-FR" sz="700" dirty="0"/>
              <a:t>: Ecart moyen:  </a:t>
            </a:r>
            <a:r>
              <a:rPr lang="fr-FR" sz="700" dirty="0" smtClean="0"/>
              <a:t>17,81 (22%)</a:t>
            </a:r>
            <a:endParaRPr lang="fr-FR" sz="7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4h </a:t>
            </a:r>
            <a:r>
              <a:rPr lang="fr-FR" sz="700" dirty="0"/>
              <a:t>: Ecart moyen:  </a:t>
            </a:r>
            <a:r>
              <a:rPr lang="fr-FR" sz="700" dirty="0" smtClean="0"/>
              <a:t>20,57</a:t>
            </a:r>
            <a:endParaRPr lang="fr-FR" sz="700" dirty="0"/>
          </a:p>
          <a:p>
            <a:pPr lvl="1"/>
            <a:r>
              <a:rPr lang="fr-FR" sz="700" dirty="0" smtClean="0"/>
              <a:t>Prévision 5h </a:t>
            </a:r>
            <a:r>
              <a:rPr lang="fr-FR" sz="700" dirty="0"/>
              <a:t>: Ecart </a:t>
            </a:r>
            <a:r>
              <a:rPr lang="fr-FR" sz="700" dirty="0" smtClean="0"/>
              <a:t>moyen : 21,79</a:t>
            </a:r>
            <a:endParaRPr lang="fr-FR" sz="700" dirty="0"/>
          </a:p>
          <a:p>
            <a:pPr lvl="3"/>
            <a:endParaRPr lang="fr-FR" sz="7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151447" y="4186176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341447" y="51508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8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" y="2340276"/>
            <a:ext cx="9106908" cy="80224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" y="3266350"/>
            <a:ext cx="9119469" cy="8484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3" y="1398139"/>
            <a:ext cx="9120850" cy="8883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8" y="385458"/>
            <a:ext cx="9090228" cy="9861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" y="4114800"/>
            <a:ext cx="9106367" cy="968655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>
          <a:xfrm>
            <a:off x="146250" y="76837"/>
            <a:ext cx="8423275" cy="161925"/>
          </a:xfrm>
        </p:spPr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132158" y="33566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29913" y="136774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95503" y="2341943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32156" y="3327720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N2Cinq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648569" y="3245244"/>
            <a:ext cx="2495431" cy="933208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1h : Ecart moyen  </a:t>
            </a:r>
            <a:r>
              <a:rPr lang="fr-FR" sz="700" dirty="0" smtClean="0"/>
              <a:t>3,94</a:t>
            </a:r>
            <a:endParaRPr lang="fr-FR" sz="7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2h </a:t>
            </a:r>
            <a:r>
              <a:rPr lang="fr-FR" sz="700" dirty="0"/>
              <a:t>: Ecart moyen  </a:t>
            </a:r>
            <a:r>
              <a:rPr lang="fr-FR" sz="700" dirty="0" smtClean="0"/>
              <a:t>5,86</a:t>
            </a:r>
            <a:endParaRPr lang="fr-FR" sz="7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3h </a:t>
            </a:r>
            <a:r>
              <a:rPr lang="fr-FR" sz="700" dirty="0"/>
              <a:t>: Ecart moyen  </a:t>
            </a:r>
            <a:r>
              <a:rPr lang="fr-FR" sz="700" dirty="0" smtClean="0"/>
              <a:t>7,14</a:t>
            </a:r>
            <a:endParaRPr lang="fr-FR" sz="700" dirty="0"/>
          </a:p>
          <a:p>
            <a:pPr lvl="1"/>
            <a:r>
              <a:rPr lang="fr-FR" sz="700" dirty="0" err="1"/>
              <a:t>Prévison</a:t>
            </a:r>
            <a:r>
              <a:rPr lang="fr-FR" sz="700" dirty="0"/>
              <a:t> </a:t>
            </a:r>
            <a:r>
              <a:rPr lang="fr-FR" sz="700" dirty="0" smtClean="0"/>
              <a:t>4h </a:t>
            </a:r>
            <a:r>
              <a:rPr lang="fr-FR" sz="700" dirty="0"/>
              <a:t>: Ecart moyen  </a:t>
            </a:r>
            <a:r>
              <a:rPr lang="fr-FR" sz="700" dirty="0" smtClean="0"/>
              <a:t>7,99</a:t>
            </a:r>
            <a:endParaRPr lang="fr-FR" sz="700" dirty="0"/>
          </a:p>
          <a:p>
            <a:pPr lvl="1"/>
            <a:r>
              <a:rPr lang="fr-FR" sz="700" dirty="0" smtClean="0"/>
              <a:t>Prévision 5h </a:t>
            </a:r>
            <a:r>
              <a:rPr lang="fr-FR" sz="700" dirty="0"/>
              <a:t>: Ecart </a:t>
            </a:r>
            <a:r>
              <a:rPr lang="fr-FR" sz="700" dirty="0" smtClean="0"/>
              <a:t>moyen 8,69</a:t>
            </a:r>
            <a:endParaRPr lang="fr-FR" sz="700" dirty="0"/>
          </a:p>
          <a:p>
            <a:pPr lvl="3"/>
            <a:endParaRPr lang="fr-FR" sz="7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151447" y="419197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24085" y="439846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09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" y="4132157"/>
            <a:ext cx="9070016" cy="97715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" y="3236069"/>
            <a:ext cx="9057187" cy="87890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" y="2282061"/>
            <a:ext cx="9039828" cy="86950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1" y="1354230"/>
            <a:ext cx="9111408" cy="86388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48" y="341446"/>
            <a:ext cx="9090229" cy="98909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103218" y="532439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16720" y="1361959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182310" y="233616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r>
              <a:rPr lang="fr-FR" sz="1100" b="0" i="1" dirty="0" smtClean="0">
                <a:solidFill>
                  <a:schemeClr val="tx1"/>
                </a:solidFill>
              </a:rPr>
              <a:t>          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218963" y="3321938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N2Raba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671717" y="3077424"/>
            <a:ext cx="2437556" cy="1035934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 smtClean="0"/>
              <a:t>Prévison</a:t>
            </a:r>
            <a:r>
              <a:rPr lang="fr-FR" sz="700" dirty="0" smtClean="0"/>
              <a:t> 1h : Ecart :  9,36</a:t>
            </a:r>
          </a:p>
          <a:p>
            <a:pPr lvl="1"/>
            <a:r>
              <a:rPr lang="fr-FR" sz="700" dirty="0" smtClean="0"/>
              <a:t>Prévision 2h : Ecart : 13,05</a:t>
            </a:r>
          </a:p>
          <a:p>
            <a:pPr lvl="1"/>
            <a:r>
              <a:rPr lang="fr-FR" sz="700" dirty="0"/>
              <a:t>Prévision 3h : Ecart : </a:t>
            </a:r>
            <a:r>
              <a:rPr lang="fr-FR" sz="700" dirty="0" smtClean="0"/>
              <a:t>15,55 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4h </a:t>
            </a:r>
            <a:r>
              <a:rPr lang="fr-FR" sz="700" dirty="0"/>
              <a:t>: Ecart : </a:t>
            </a:r>
            <a:r>
              <a:rPr lang="fr-FR" sz="700" dirty="0" smtClean="0"/>
              <a:t>17,14 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5h </a:t>
            </a:r>
            <a:r>
              <a:rPr lang="fr-FR" sz="700" dirty="0"/>
              <a:t>: Ecart : </a:t>
            </a:r>
            <a:r>
              <a:rPr lang="fr-FR" sz="700" dirty="0" smtClean="0"/>
              <a:t>18,10</a:t>
            </a:r>
            <a:endParaRPr lang="fr-FR" sz="700" dirty="0"/>
          </a:p>
          <a:p>
            <a:pPr lvl="3"/>
            <a:endParaRPr lang="fr-FR" sz="7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238254" y="4325077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1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7265"/>
            <a:ext cx="9106332" cy="91465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" y="3009899"/>
            <a:ext cx="9074552" cy="83175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87" y="2123956"/>
            <a:ext cx="9141206" cy="85809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" y="1243695"/>
            <a:ext cx="9128824" cy="86868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4822"/>
            <a:ext cx="9121782" cy="949967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91642" y="48614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05144" y="131566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95503" y="220305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r>
              <a:rPr lang="fr-FR" sz="1100" b="0" i="1" dirty="0" smtClean="0">
                <a:solidFill>
                  <a:schemeClr val="tx1"/>
                </a:solidFill>
              </a:rPr>
              <a:t>         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32156" y="318883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N2Stlo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613847" y="2973247"/>
            <a:ext cx="2530153" cy="915847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 smtClean="0"/>
              <a:t>Prévison</a:t>
            </a:r>
            <a:r>
              <a:rPr lang="fr-FR" sz="700" dirty="0" smtClean="0"/>
              <a:t> 1h : Ecart :  6,45 	21%</a:t>
            </a:r>
          </a:p>
          <a:p>
            <a:pPr lvl="1"/>
            <a:r>
              <a:rPr lang="fr-FR" sz="700" dirty="0" smtClean="0"/>
              <a:t>Prévision 2h : Ecart : 8,98 </a:t>
            </a:r>
          </a:p>
          <a:p>
            <a:pPr lvl="1"/>
            <a:r>
              <a:rPr lang="fr-FR" sz="700" dirty="0"/>
              <a:t>Prévision 3h : Ecart : </a:t>
            </a:r>
            <a:r>
              <a:rPr lang="fr-FR" sz="700" dirty="0" smtClean="0"/>
              <a:t>10,58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4h </a:t>
            </a:r>
            <a:r>
              <a:rPr lang="fr-FR" sz="700" dirty="0"/>
              <a:t>: Ecart : </a:t>
            </a:r>
            <a:r>
              <a:rPr lang="fr-FR" sz="700" dirty="0" smtClean="0"/>
              <a:t>12,05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5h </a:t>
            </a:r>
            <a:r>
              <a:rPr lang="fr-FR" sz="700" dirty="0"/>
              <a:t>: Ecart : </a:t>
            </a:r>
            <a:r>
              <a:rPr lang="fr-FR" sz="700" dirty="0" smtClean="0"/>
              <a:t>13,15</a:t>
            </a:r>
            <a:endParaRPr lang="fr-FR" sz="700" dirty="0"/>
          </a:p>
        </p:txBody>
      </p:sp>
      <p:sp>
        <p:nvSpPr>
          <p:cNvPr id="15" name="ZoneTexte 14"/>
          <p:cNvSpPr txBox="1"/>
          <p:nvPr/>
        </p:nvSpPr>
        <p:spPr>
          <a:xfrm>
            <a:off x="4139872" y="402992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60424" y="48615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6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91642" y="48614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05144" y="131566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95503" y="220305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32156" y="318883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O3CINQ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139872" y="402992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60424" y="48615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" y="461047"/>
            <a:ext cx="9101547" cy="8121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801"/>
            <a:ext cx="9144000" cy="68847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" y="2141316"/>
            <a:ext cx="9091976" cy="81420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6" y="3038848"/>
            <a:ext cx="9042726" cy="832883"/>
          </a:xfrm>
          <a:prstGeom prst="rect">
            <a:avLst/>
          </a:prstGeom>
        </p:spPr>
      </p:pic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613847" y="2973247"/>
            <a:ext cx="2530153" cy="915847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 smtClean="0"/>
              <a:t>Prévison</a:t>
            </a:r>
            <a:r>
              <a:rPr lang="fr-FR" sz="700" dirty="0" smtClean="0"/>
              <a:t> 1h : Ecart :  6,89 	17%</a:t>
            </a:r>
          </a:p>
          <a:p>
            <a:pPr lvl="1"/>
            <a:r>
              <a:rPr lang="fr-FR" sz="700" dirty="0" smtClean="0"/>
              <a:t>Prévision 2h : Ecart : 10,17 </a:t>
            </a:r>
          </a:p>
          <a:p>
            <a:pPr lvl="1"/>
            <a:r>
              <a:rPr lang="fr-FR" sz="700" dirty="0"/>
              <a:t>Prévision 3h : Ecart : </a:t>
            </a:r>
            <a:r>
              <a:rPr lang="fr-FR" sz="700" dirty="0" smtClean="0"/>
              <a:t>12,29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4h </a:t>
            </a:r>
            <a:r>
              <a:rPr lang="fr-FR" sz="700" dirty="0"/>
              <a:t>: Ecart : </a:t>
            </a:r>
            <a:r>
              <a:rPr lang="fr-FR" sz="700" dirty="0" smtClean="0"/>
              <a:t>13,81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5h </a:t>
            </a:r>
            <a:r>
              <a:rPr lang="fr-FR" sz="700" dirty="0"/>
              <a:t>: Ecart : </a:t>
            </a:r>
            <a:r>
              <a:rPr lang="fr-FR" sz="700" dirty="0" smtClean="0"/>
              <a:t>15,18   	36%</a:t>
            </a:r>
            <a:endParaRPr lang="fr-FR" sz="7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3" y="3932505"/>
            <a:ext cx="9053747" cy="980948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11882" y="493871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" y="4086554"/>
            <a:ext cx="9090133" cy="9542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" y="3188821"/>
            <a:ext cx="9089753" cy="83223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" y="2251269"/>
            <a:ext cx="9133140" cy="862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8" y="1302268"/>
            <a:ext cx="9103489" cy="87328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8179"/>
            <a:ext cx="9144000" cy="947565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08 Prédiction globale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091642" y="48614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1h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05144" y="131566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2h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95503" y="220305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3h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044860" y="98869"/>
            <a:ext cx="3617089" cy="2994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100" b="0" i="1" dirty="0" smtClean="0">
                <a:solidFill>
                  <a:srgbClr val="0070C0"/>
                </a:solidFill>
              </a:rPr>
              <a:t>Bleu : mesure</a:t>
            </a:r>
            <a:r>
              <a:rPr lang="fr-FR" sz="1100" b="0" i="1" dirty="0" smtClean="0">
                <a:solidFill>
                  <a:schemeClr val="tx1"/>
                </a:solidFill>
              </a:rPr>
              <a:t> </a:t>
            </a:r>
            <a:endParaRPr lang="en-US" sz="1100" b="0" i="1" dirty="0" err="1" smtClean="0">
              <a:solidFill>
                <a:srgbClr val="00B05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132156" y="3188832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4h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19705" y="-8709"/>
            <a:ext cx="842481" cy="3390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2400" b="0" dirty="0" smtClean="0">
                <a:solidFill>
                  <a:schemeClr val="tx1"/>
                </a:solidFill>
              </a:rPr>
              <a:t>PCSTLO</a:t>
            </a:r>
            <a:endParaRPr lang="en-US" sz="2400" b="0" dirty="0" err="1" smtClean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139872" y="4029925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Prévision </a:t>
            </a:r>
            <a:r>
              <a:rPr lang="fr-FR" sz="1000" b="0" i="1" dirty="0">
                <a:solidFill>
                  <a:schemeClr val="tx1"/>
                </a:solidFill>
              </a:rPr>
              <a:t>5</a:t>
            </a:r>
            <a:r>
              <a:rPr lang="fr-FR" sz="1000" b="0" i="1" dirty="0" smtClean="0">
                <a:solidFill>
                  <a:schemeClr val="tx1"/>
                </a:solidFill>
              </a:rPr>
              <a:t>h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60424" y="486154"/>
            <a:ext cx="862319" cy="2141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000" b="0" i="1" dirty="0" smtClean="0">
                <a:solidFill>
                  <a:schemeClr val="tx1"/>
                </a:solidFill>
              </a:rPr>
              <a:t>Version 03/10</a:t>
            </a:r>
            <a:endParaRPr lang="en-US" sz="1000" b="0" i="1" dirty="0" err="1" smtClean="0">
              <a:solidFill>
                <a:schemeClr val="tx1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613847" y="3216316"/>
            <a:ext cx="2530153" cy="915847"/>
          </a:xfrm>
          <a:solidFill>
            <a:schemeClr val="bg1"/>
          </a:solidFill>
        </p:spPr>
        <p:txBody>
          <a:bodyPr/>
          <a:lstStyle/>
          <a:p>
            <a:r>
              <a:rPr lang="fr-FR" sz="1000" dirty="0" smtClean="0"/>
              <a:t>Résultats globaux (sur </a:t>
            </a:r>
            <a:r>
              <a:rPr lang="fr-FR" sz="1000" dirty="0"/>
              <a:t>9</a:t>
            </a:r>
            <a:r>
              <a:rPr lang="fr-FR" sz="1000" dirty="0" smtClean="0"/>
              <a:t>00 heures) : </a:t>
            </a:r>
            <a:endParaRPr lang="fr-FR" sz="1000" dirty="0"/>
          </a:p>
          <a:p>
            <a:pPr lvl="1"/>
            <a:r>
              <a:rPr lang="fr-FR" sz="700" dirty="0" err="1" smtClean="0"/>
              <a:t>Prévison</a:t>
            </a:r>
            <a:r>
              <a:rPr lang="fr-FR" sz="700" dirty="0" smtClean="0"/>
              <a:t> 1h : Ecart :  5,42 	22%</a:t>
            </a:r>
          </a:p>
          <a:p>
            <a:pPr lvl="1"/>
            <a:r>
              <a:rPr lang="fr-FR" sz="700" dirty="0" smtClean="0"/>
              <a:t>Prévision 2h : Ecart : 8,20	32% </a:t>
            </a:r>
          </a:p>
          <a:p>
            <a:pPr lvl="1"/>
            <a:r>
              <a:rPr lang="fr-FR" sz="700" dirty="0"/>
              <a:t>Prévision 3h : Ecart : </a:t>
            </a:r>
            <a:r>
              <a:rPr lang="fr-FR" sz="700" dirty="0" smtClean="0"/>
              <a:t>9,92	38%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4h </a:t>
            </a:r>
            <a:r>
              <a:rPr lang="fr-FR" sz="700" dirty="0"/>
              <a:t>: Ecart : </a:t>
            </a:r>
            <a:r>
              <a:rPr lang="fr-FR" sz="700" dirty="0" smtClean="0"/>
              <a:t>11,04	42%</a:t>
            </a:r>
            <a:endParaRPr lang="fr-FR" sz="700" dirty="0"/>
          </a:p>
          <a:p>
            <a:pPr lvl="1"/>
            <a:r>
              <a:rPr lang="fr-FR" sz="700" dirty="0"/>
              <a:t>Prévision </a:t>
            </a:r>
            <a:r>
              <a:rPr lang="fr-FR" sz="700" dirty="0" smtClean="0"/>
              <a:t>5h </a:t>
            </a:r>
            <a:r>
              <a:rPr lang="fr-FR" sz="700" dirty="0"/>
              <a:t>: Ecart : </a:t>
            </a:r>
            <a:r>
              <a:rPr lang="fr-FR" sz="700" dirty="0" smtClean="0"/>
              <a:t>11,77	44%</a:t>
            </a:r>
            <a:endParaRPr lang="fr-FR" sz="700" dirty="0"/>
          </a:p>
        </p:txBody>
      </p:sp>
    </p:spTree>
    <p:extLst>
      <p:ext uri="{BB962C8B-B14F-4D97-AF65-F5344CB8AC3E}">
        <p14:creationId xmlns:p14="http://schemas.microsoft.com/office/powerpoint/2010/main" val="184648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95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42924" y="854634"/>
            <a:ext cx="8384507" cy="3837681"/>
          </a:xfrm>
        </p:spPr>
        <p:txBody>
          <a:bodyPr/>
          <a:lstStyle/>
          <a:p>
            <a:r>
              <a:rPr lang="fr-FR" dirty="0" smtClean="0"/>
              <a:t>Stations de mesures</a:t>
            </a:r>
          </a:p>
          <a:p>
            <a:pPr lvl="2"/>
            <a:r>
              <a:rPr lang="fr-FR" dirty="0" err="1" smtClean="0"/>
              <a:t>AixA</a:t>
            </a:r>
            <a:r>
              <a:rPr lang="fr-FR" dirty="0" smtClean="0"/>
              <a:t> : Ecole d’art (urbain) 	(NO2, O3, PC)</a:t>
            </a:r>
          </a:p>
          <a:p>
            <a:pPr lvl="2"/>
            <a:r>
              <a:rPr lang="fr-FR" dirty="0" err="1" smtClean="0"/>
              <a:t>AixC</a:t>
            </a:r>
            <a:r>
              <a:rPr lang="fr-FR" dirty="0" smtClean="0"/>
              <a:t> : Aix Roi René (trafic)</a:t>
            </a:r>
            <a:r>
              <a:rPr lang="fr-FR" dirty="0"/>
              <a:t>	(</a:t>
            </a:r>
            <a:r>
              <a:rPr lang="fr-FR" dirty="0" smtClean="0"/>
              <a:t>NO2, </a:t>
            </a:r>
            <a:r>
              <a:rPr lang="fr-FR" dirty="0"/>
              <a:t>PC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AixP</a:t>
            </a:r>
            <a:r>
              <a:rPr lang="fr-FR" dirty="0" smtClean="0"/>
              <a:t> : Aix Platanes (péri-urbain)	(O3)</a:t>
            </a:r>
          </a:p>
          <a:p>
            <a:pPr lvl="2"/>
            <a:r>
              <a:rPr lang="fr-FR" dirty="0" smtClean="0"/>
              <a:t>Cinq : Marseille 5 avenues (Urbain)</a:t>
            </a:r>
            <a:r>
              <a:rPr lang="fr-FR" dirty="0"/>
              <a:t>	(NO2, O3, PC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Marg</a:t>
            </a:r>
            <a:r>
              <a:rPr lang="fr-FR" dirty="0" smtClean="0"/>
              <a:t> : Marseille Marguerite (Urbain)	</a:t>
            </a:r>
          </a:p>
          <a:p>
            <a:pPr lvl="2"/>
            <a:r>
              <a:rPr lang="fr-FR" dirty="0" smtClean="0"/>
              <a:t>Raba : Marseille </a:t>
            </a:r>
            <a:r>
              <a:rPr lang="fr-FR" dirty="0" err="1" smtClean="0"/>
              <a:t>Rabato</a:t>
            </a:r>
            <a:r>
              <a:rPr lang="fr-FR" dirty="0" smtClean="0"/>
              <a:t> (trafic)</a:t>
            </a:r>
            <a:r>
              <a:rPr lang="fr-FR" dirty="0"/>
              <a:t>	(NO2, PC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Stlo</a:t>
            </a:r>
            <a:r>
              <a:rPr lang="fr-FR" dirty="0" smtClean="0"/>
              <a:t> : </a:t>
            </a:r>
            <a:r>
              <a:rPr lang="fr-FR" dirty="0" err="1" smtClean="0"/>
              <a:t>Maseille</a:t>
            </a:r>
            <a:r>
              <a:rPr lang="fr-FR" dirty="0" smtClean="0"/>
              <a:t> Saint-Louis (Urbain)	(NO2)</a:t>
            </a:r>
          </a:p>
          <a:p>
            <a:pPr lvl="2"/>
            <a:r>
              <a:rPr lang="fr-FR" dirty="0" err="1" smtClean="0"/>
              <a:t>Plom</a:t>
            </a:r>
            <a:r>
              <a:rPr lang="fr-FR" dirty="0" smtClean="0"/>
              <a:t> : Marseille Plombières (Trafic)	(NO2)</a:t>
            </a:r>
          </a:p>
          <a:p>
            <a:pPr marL="539750" lvl="2" indent="0">
              <a:buNone/>
            </a:pPr>
            <a:endParaRPr lang="fr-FR" dirty="0" smtClean="0"/>
          </a:p>
          <a:p>
            <a:r>
              <a:rPr lang="fr-FR" dirty="0" smtClean="0"/>
              <a:t>Polluants mesurés (et paramètres influents)</a:t>
            </a:r>
          </a:p>
          <a:p>
            <a:pPr lvl="1"/>
            <a:r>
              <a:rPr lang="fr-FR" dirty="0" smtClean="0"/>
              <a:t>NO2 : Trafic, Vent</a:t>
            </a:r>
          </a:p>
          <a:p>
            <a:pPr lvl="1"/>
            <a:r>
              <a:rPr lang="fr-FR" dirty="0" smtClean="0"/>
              <a:t>O3 : UV, Température, Vent, Trafic (inverse)</a:t>
            </a:r>
          </a:p>
          <a:p>
            <a:pPr lvl="1"/>
            <a:r>
              <a:rPr lang="fr-FR" dirty="0" smtClean="0"/>
              <a:t>PM10 : Trafic, Chauffage, Hauteur de la couche limite, Vent, Industrie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>
                <a:solidFill>
                  <a:srgbClr val="FFCD00"/>
                </a:solidFill>
                <a:latin typeface="Arial" charset="0"/>
                <a:ea typeface="MS PGothic" pitchFamily="34" charset="-128"/>
                <a:cs typeface="Arial" charset="0"/>
              </a:rPr>
              <a:t>01 Contexte - Besoins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13987" y="547906"/>
            <a:ext cx="8060894" cy="3318038"/>
          </a:xfrm>
        </p:spPr>
        <p:txBody>
          <a:bodyPr/>
          <a:lstStyle/>
          <a:p>
            <a:r>
              <a:rPr lang="fr-FR" dirty="0" smtClean="0"/>
              <a:t>Mise en place d’un service d’accès aux données </a:t>
            </a:r>
          </a:p>
          <a:p>
            <a:pPr lvl="1"/>
            <a:r>
              <a:rPr lang="fr-FR" dirty="0" smtClean="0"/>
              <a:t>Prédiction de l’évolution des mesures à différentes échelles de temps</a:t>
            </a:r>
          </a:p>
          <a:p>
            <a:pPr lvl="1"/>
            <a:r>
              <a:rPr lang="fr-FR" dirty="0" smtClean="0"/>
              <a:t>Mise en forme des données (filtrage, tendance)</a:t>
            </a:r>
          </a:p>
          <a:p>
            <a:pPr lvl="1"/>
            <a:r>
              <a:rPr lang="fr-FR" dirty="0" smtClean="0"/>
              <a:t>Validité des données (précision, écart)</a:t>
            </a:r>
          </a:p>
          <a:p>
            <a:pPr lvl="1"/>
            <a:r>
              <a:rPr lang="fr-FR" dirty="0" smtClean="0"/>
              <a:t>Indicateurs sur les données (historique, moyennes, écart-type, statistiques)</a:t>
            </a:r>
          </a:p>
          <a:p>
            <a:pPr lvl="1"/>
            <a:endParaRPr lang="fr-FR" dirty="0"/>
          </a:p>
          <a:p>
            <a:r>
              <a:rPr lang="fr-FR" dirty="0" smtClean="0"/>
              <a:t>Mise en place d’une méthodologie originale de prédiction</a:t>
            </a:r>
          </a:p>
          <a:p>
            <a:pPr lvl="1"/>
            <a:r>
              <a:rPr lang="fr-FR" dirty="0" smtClean="0"/>
              <a:t>Pas de modèle</a:t>
            </a:r>
          </a:p>
          <a:p>
            <a:pPr lvl="1"/>
            <a:r>
              <a:rPr lang="fr-FR" dirty="0" smtClean="0"/>
              <a:t>Construite sur l’historique</a:t>
            </a:r>
          </a:p>
          <a:p>
            <a:pPr lvl="1"/>
            <a:r>
              <a:rPr lang="fr-FR" dirty="0" smtClean="0"/>
              <a:t>Centrée massivement sur des fonctions d’apprentissage</a:t>
            </a:r>
          </a:p>
          <a:p>
            <a:pPr lvl="1"/>
            <a:r>
              <a:rPr lang="fr-FR" dirty="0" smtClean="0"/>
              <a:t>Indépendante des types de mesures </a:t>
            </a:r>
          </a:p>
        </p:txBody>
      </p:sp>
      <p:sp>
        <p:nvSpPr>
          <p:cNvPr id="6" name="Espace réservé du texte 2"/>
          <p:cNvSpPr txBox="1">
            <a:spLocks/>
          </p:cNvSpPr>
          <p:nvPr/>
        </p:nvSpPr>
        <p:spPr>
          <a:xfrm>
            <a:off x="333374" y="292898"/>
            <a:ext cx="8423275" cy="1619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None/>
              <a:defRPr sz="1200" b="1" cap="none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557213" indent="-214313" algn="l" rtl="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F7B100"/>
              </a:buClr>
              <a:buFont typeface="Wingdings" pitchFamily="2" charset="2"/>
              <a:buChar char="§"/>
              <a:defRPr sz="1200">
                <a:solidFill>
                  <a:schemeClr val="tx1"/>
                </a:solidFill>
                <a:latin typeface="+mn-lt"/>
                <a:ea typeface="+mn-ea"/>
              </a:defRPr>
            </a:lvl2pPr>
            <a:lvl3pPr marL="857250" indent="-171450" algn="l" rtl="0" eaLnBrk="0" fontAlgn="base" hangingPunct="0">
              <a:spcBef>
                <a:spcPct val="35000"/>
              </a:spcBef>
              <a:spcAft>
                <a:spcPct val="0"/>
              </a:spcAft>
              <a:buFont typeface="Wingdings" pitchFamily="2" charset="2"/>
              <a:buChar char="§"/>
              <a:defRPr sz="1100">
                <a:solidFill>
                  <a:schemeClr val="tx1"/>
                </a:solidFill>
                <a:latin typeface="+mn-lt"/>
                <a:ea typeface="+mn-ea"/>
              </a:defRPr>
            </a:lvl3pPr>
            <a:lvl4pPr marL="1200150" indent="-171450" algn="l" rtl="0" eaLnBrk="0" fontAlgn="base" hangingPunct="0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 sz="800">
                <a:solidFill>
                  <a:schemeClr val="tx1"/>
                </a:solidFill>
                <a:latin typeface="+mn-lt"/>
                <a:ea typeface="+mn-ea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fr-FR" kern="0" dirty="0" smtClean="0"/>
              <a:t>02 Réponse</a:t>
            </a:r>
            <a:endParaRPr lang="en-US" kern="0" dirty="0"/>
          </a:p>
        </p:txBody>
      </p:sp>
      <p:sp>
        <p:nvSpPr>
          <p:cNvPr id="7" name="Forme libre 6"/>
          <p:cNvSpPr/>
          <p:nvPr/>
        </p:nvSpPr>
        <p:spPr>
          <a:xfrm>
            <a:off x="5694681" y="3963468"/>
            <a:ext cx="1582864" cy="938835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chemeClr val="tx1"/>
                </a:solidFill>
              </a:rPr>
              <a:t>Fonctions de traitement (externe)</a:t>
            </a:r>
            <a:endParaRPr lang="en-US" sz="1600" i="1" kern="1200" dirty="0">
              <a:solidFill>
                <a:schemeClr val="tx1"/>
              </a:solidFill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2565659" y="3982765"/>
            <a:ext cx="1582864" cy="938835"/>
          </a:xfrm>
          <a:custGeom>
            <a:avLst/>
            <a:gdLst>
              <a:gd name="connsiteX0" fmla="*/ 0 w 1426048"/>
              <a:gd name="connsiteY0" fmla="*/ 0 h 938835"/>
              <a:gd name="connsiteX1" fmla="*/ 1426048 w 1426048"/>
              <a:gd name="connsiteY1" fmla="*/ 0 h 938835"/>
              <a:gd name="connsiteX2" fmla="*/ 1426048 w 1426048"/>
              <a:gd name="connsiteY2" fmla="*/ 938835 h 938835"/>
              <a:gd name="connsiteX3" fmla="*/ 0 w 1426048"/>
              <a:gd name="connsiteY3" fmla="*/ 938835 h 938835"/>
              <a:gd name="connsiteX4" fmla="*/ 0 w 1426048"/>
              <a:gd name="connsiteY4" fmla="*/ 0 h 9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048" h="938835">
                <a:moveTo>
                  <a:pt x="0" y="0"/>
                </a:moveTo>
                <a:lnTo>
                  <a:pt x="1426048" y="0"/>
                </a:lnTo>
                <a:lnTo>
                  <a:pt x="1426048" y="938835"/>
                </a:lnTo>
                <a:lnTo>
                  <a:pt x="0" y="93883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580" tIns="68580" rIns="68580" bIns="6858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i="1" kern="1200" dirty="0" smtClean="0">
                <a:solidFill>
                  <a:srgbClr val="5A78BE"/>
                </a:solidFill>
              </a:rPr>
              <a:t>Service d’accès</a:t>
            </a:r>
            <a:endParaRPr lang="en-US" sz="1600" i="1" kern="1200" dirty="0">
              <a:solidFill>
                <a:srgbClr val="5A78BE"/>
              </a:solidFill>
            </a:endParaRPr>
          </a:p>
        </p:txBody>
      </p:sp>
      <p:sp>
        <p:nvSpPr>
          <p:cNvPr id="9" name="Flèche droite 8"/>
          <p:cNvSpPr/>
          <p:nvPr/>
        </p:nvSpPr>
        <p:spPr>
          <a:xfrm>
            <a:off x="983840" y="4629870"/>
            <a:ext cx="1585731" cy="3067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mesure</a:t>
            </a:r>
            <a:endParaRPr lang="en-US" dirty="0"/>
          </a:p>
        </p:txBody>
      </p:sp>
      <p:sp>
        <p:nvSpPr>
          <p:cNvPr id="10" name="Flèche droite 9"/>
          <p:cNvSpPr/>
          <p:nvPr/>
        </p:nvSpPr>
        <p:spPr>
          <a:xfrm>
            <a:off x="979983" y="4284558"/>
            <a:ext cx="1585731" cy="3067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utilisation</a:t>
            </a:r>
            <a:endParaRPr lang="en-US" dirty="0"/>
          </a:p>
        </p:txBody>
      </p:sp>
      <p:sp>
        <p:nvSpPr>
          <p:cNvPr id="11" name="Flèche droite 10"/>
          <p:cNvSpPr/>
          <p:nvPr/>
        </p:nvSpPr>
        <p:spPr>
          <a:xfrm>
            <a:off x="976125" y="3939246"/>
            <a:ext cx="1585731" cy="3067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environnement</a:t>
            </a:r>
            <a:endParaRPr lang="en-US" dirty="0"/>
          </a:p>
        </p:txBody>
      </p:sp>
      <p:sp>
        <p:nvSpPr>
          <p:cNvPr id="12" name="Flèche droite 11"/>
          <p:cNvSpPr/>
          <p:nvPr/>
        </p:nvSpPr>
        <p:spPr>
          <a:xfrm>
            <a:off x="4136013" y="4269125"/>
            <a:ext cx="1585731" cy="30672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324100" y="2692400"/>
            <a:ext cx="4787900" cy="1930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à coins arrondis 33"/>
          <p:cNvSpPr/>
          <p:nvPr/>
        </p:nvSpPr>
        <p:spPr>
          <a:xfrm>
            <a:off x="2471196" y="3233920"/>
            <a:ext cx="700267" cy="643600"/>
          </a:xfrm>
          <a:prstGeom prst="roundRect">
            <a:avLst/>
          </a:prstGeom>
          <a:solidFill>
            <a:srgbClr val="89E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2311400" y="603250"/>
            <a:ext cx="4781550" cy="18478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à coins arrondis 28"/>
          <p:cNvSpPr/>
          <p:nvPr/>
        </p:nvSpPr>
        <p:spPr>
          <a:xfrm>
            <a:off x="2478268" y="1096460"/>
            <a:ext cx="1387675" cy="1293712"/>
          </a:xfrm>
          <a:prstGeom prst="roundRect">
            <a:avLst/>
          </a:prstGeom>
          <a:solidFill>
            <a:srgbClr val="89E0FF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02 </a:t>
            </a:r>
            <a:r>
              <a:rPr lang="fr-FR" dirty="0" smtClean="0"/>
              <a:t>Positionnement des travaux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à coins arrondis 3"/>
          <p:cNvSpPr/>
          <p:nvPr/>
        </p:nvSpPr>
        <p:spPr>
          <a:xfrm>
            <a:off x="2520950" y="3911600"/>
            <a:ext cx="1257300" cy="508000"/>
          </a:xfrm>
          <a:prstGeom prst="round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Mesures</a:t>
            </a:r>
            <a:endParaRPr lang="en-US" dirty="0"/>
          </a:p>
        </p:txBody>
      </p:sp>
      <p:sp>
        <p:nvSpPr>
          <p:cNvPr id="55" name="Rectangle à coins arrondis 54"/>
          <p:cNvSpPr/>
          <p:nvPr/>
        </p:nvSpPr>
        <p:spPr>
          <a:xfrm>
            <a:off x="4070350" y="3917950"/>
            <a:ext cx="1257300" cy="508000"/>
          </a:xfrm>
          <a:prstGeom prst="round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Inventaires</a:t>
            </a:r>
            <a:endParaRPr lang="en-US" dirty="0"/>
          </a:p>
        </p:txBody>
      </p:sp>
      <p:sp>
        <p:nvSpPr>
          <p:cNvPr id="56" name="Rectangle à coins arrondis 55"/>
          <p:cNvSpPr/>
          <p:nvPr/>
        </p:nvSpPr>
        <p:spPr>
          <a:xfrm>
            <a:off x="5638800" y="3917950"/>
            <a:ext cx="1257300" cy="508000"/>
          </a:xfrm>
          <a:prstGeom prst="round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Enquêtes / analyses</a:t>
            </a:r>
            <a:endParaRPr lang="en-US" dirty="0"/>
          </a:p>
        </p:txBody>
      </p:sp>
      <p:sp>
        <p:nvSpPr>
          <p:cNvPr id="57" name="Rectangle à coins arrondis 56"/>
          <p:cNvSpPr/>
          <p:nvPr/>
        </p:nvSpPr>
        <p:spPr>
          <a:xfrm>
            <a:off x="2527300" y="3302000"/>
            <a:ext cx="4368800" cy="508000"/>
          </a:xfrm>
          <a:prstGeom prst="roundRect">
            <a:avLst/>
          </a:prstGeom>
          <a:solidFill>
            <a:srgbClr val="00B05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Structuration / indexation / archivage</a:t>
            </a:r>
            <a:endParaRPr lang="en-US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2533650" y="2857500"/>
            <a:ext cx="4368800" cy="330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Services d’accès aux données brutes</a:t>
            </a:r>
            <a:endParaRPr lang="en-US" dirty="0"/>
          </a:p>
        </p:txBody>
      </p:sp>
      <p:sp>
        <p:nvSpPr>
          <p:cNvPr id="74" name="Rectangle à coins arrondis 73"/>
          <p:cNvSpPr/>
          <p:nvPr/>
        </p:nvSpPr>
        <p:spPr>
          <a:xfrm>
            <a:off x="2540000" y="1771650"/>
            <a:ext cx="1257300" cy="50800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Prédiction</a:t>
            </a:r>
            <a:endParaRPr lang="en-US" dirty="0"/>
          </a:p>
        </p:txBody>
      </p:sp>
      <p:sp>
        <p:nvSpPr>
          <p:cNvPr id="75" name="Rectangle à coins arrondis 74"/>
          <p:cNvSpPr/>
          <p:nvPr/>
        </p:nvSpPr>
        <p:spPr>
          <a:xfrm>
            <a:off x="4089400" y="1778000"/>
            <a:ext cx="1257300" cy="50800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Modélisation</a:t>
            </a:r>
            <a:endParaRPr lang="en-US" dirty="0"/>
          </a:p>
        </p:txBody>
      </p:sp>
      <p:sp>
        <p:nvSpPr>
          <p:cNvPr id="77" name="Rectangle à coins arrondis 76"/>
          <p:cNvSpPr/>
          <p:nvPr/>
        </p:nvSpPr>
        <p:spPr>
          <a:xfrm>
            <a:off x="5657850" y="1778000"/>
            <a:ext cx="1257300" cy="50800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Traitements statistiques</a:t>
            </a:r>
            <a:endParaRPr lang="en-US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2546350" y="1162050"/>
            <a:ext cx="4368800" cy="50800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Génération d’informations de synthèse</a:t>
            </a:r>
            <a:endParaRPr lang="en-US" dirty="0"/>
          </a:p>
        </p:txBody>
      </p:sp>
      <p:sp>
        <p:nvSpPr>
          <p:cNvPr id="81" name="Rectangle à coins arrondis 80"/>
          <p:cNvSpPr/>
          <p:nvPr/>
        </p:nvSpPr>
        <p:spPr>
          <a:xfrm>
            <a:off x="2552700" y="711200"/>
            <a:ext cx="4368800" cy="33655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Services d’accès aux informations</a:t>
            </a:r>
            <a:endParaRPr lang="en-US" dirty="0"/>
          </a:p>
        </p:txBody>
      </p:sp>
      <p:sp>
        <p:nvSpPr>
          <p:cNvPr id="83" name="Flèche droite 82"/>
          <p:cNvSpPr/>
          <p:nvPr/>
        </p:nvSpPr>
        <p:spPr>
          <a:xfrm rot="16200000">
            <a:off x="4370389" y="2423909"/>
            <a:ext cx="355600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èche droite 83"/>
          <p:cNvSpPr/>
          <p:nvPr/>
        </p:nvSpPr>
        <p:spPr>
          <a:xfrm rot="16200000">
            <a:off x="4389440" y="297784"/>
            <a:ext cx="355600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èche droite 84"/>
          <p:cNvSpPr/>
          <p:nvPr/>
        </p:nvSpPr>
        <p:spPr>
          <a:xfrm>
            <a:off x="7043739" y="2833688"/>
            <a:ext cx="355600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/>
          <p:cNvSpPr txBox="1"/>
          <p:nvPr/>
        </p:nvSpPr>
        <p:spPr>
          <a:xfrm>
            <a:off x="7461250" y="2774950"/>
            <a:ext cx="1390650" cy="56515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Ouverture aux </a:t>
            </a:r>
          </a:p>
          <a:p>
            <a:r>
              <a:rPr lang="fr-FR" sz="1600" b="0" dirty="0" smtClean="0">
                <a:solidFill>
                  <a:schemeClr val="tx1"/>
                </a:solidFill>
              </a:rPr>
              <a:t>utilisateurs</a:t>
            </a:r>
          </a:p>
          <a:p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86" name="Flèche droite 85"/>
          <p:cNvSpPr/>
          <p:nvPr/>
        </p:nvSpPr>
        <p:spPr>
          <a:xfrm rot="16200000">
            <a:off x="6065840" y="4471986"/>
            <a:ext cx="355600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èche droite 86"/>
          <p:cNvSpPr/>
          <p:nvPr/>
        </p:nvSpPr>
        <p:spPr>
          <a:xfrm rot="16200000">
            <a:off x="4459291" y="4478336"/>
            <a:ext cx="355600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èche droite 87"/>
          <p:cNvSpPr/>
          <p:nvPr/>
        </p:nvSpPr>
        <p:spPr>
          <a:xfrm rot="16200000">
            <a:off x="2928942" y="4465636"/>
            <a:ext cx="355600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ZoneTexte 88"/>
          <p:cNvSpPr txBox="1"/>
          <p:nvPr/>
        </p:nvSpPr>
        <p:spPr>
          <a:xfrm>
            <a:off x="7385050" y="1593850"/>
            <a:ext cx="1758950" cy="1060450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fr-FR" b="0" dirty="0" smtClean="0">
                <a:solidFill>
                  <a:schemeClr val="tx1"/>
                </a:solidFill>
              </a:rPr>
              <a:t>Données / informations</a:t>
            </a:r>
          </a:p>
          <a:p>
            <a:r>
              <a:rPr lang="fr-FR" b="0" dirty="0" smtClean="0">
                <a:solidFill>
                  <a:schemeClr val="tx1"/>
                </a:solidFill>
              </a:rPr>
              <a:t>Externes </a:t>
            </a:r>
          </a:p>
          <a:p>
            <a:r>
              <a:rPr lang="fr-FR" sz="1100" b="0" dirty="0" smtClean="0">
                <a:solidFill>
                  <a:schemeClr val="tx1"/>
                </a:solidFill>
              </a:rPr>
              <a:t>(cartographie, trafic, météo, activités….)</a:t>
            </a:r>
          </a:p>
          <a:p>
            <a:endParaRPr lang="en-US" sz="1100" b="0" dirty="0" err="1" smtClean="0">
              <a:solidFill>
                <a:schemeClr val="tx1"/>
              </a:solidFill>
            </a:endParaRPr>
          </a:p>
        </p:txBody>
      </p:sp>
      <p:sp>
        <p:nvSpPr>
          <p:cNvPr id="90" name="Flèche droite 89"/>
          <p:cNvSpPr/>
          <p:nvPr/>
        </p:nvSpPr>
        <p:spPr>
          <a:xfrm rot="10800000">
            <a:off x="7101067" y="1849437"/>
            <a:ext cx="260171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ZoneTexte 90"/>
          <p:cNvSpPr txBox="1"/>
          <p:nvPr/>
        </p:nvSpPr>
        <p:spPr>
          <a:xfrm>
            <a:off x="3676650" y="88900"/>
            <a:ext cx="1117600" cy="355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fr-FR" sz="1600" b="0" dirty="0" smtClean="0">
                <a:solidFill>
                  <a:schemeClr val="tx1"/>
                </a:solidFill>
              </a:rPr>
              <a:t>Clients et Applications</a:t>
            </a:r>
          </a:p>
          <a:p>
            <a:endParaRPr lang="en-US" sz="1600" b="0" dirty="0" err="1" smtClean="0">
              <a:solidFill>
                <a:schemeClr val="tx1"/>
              </a:solidFill>
            </a:endParaRPr>
          </a:p>
        </p:txBody>
      </p:sp>
      <p:sp>
        <p:nvSpPr>
          <p:cNvPr id="9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69449" y="631583"/>
            <a:ext cx="2054506" cy="1937998"/>
          </a:xfrm>
          <a:ln>
            <a:solidFill>
              <a:srgbClr val="89E0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r-FR" sz="1050" dirty="0" smtClean="0"/>
              <a:t>Prédiction (compléments)</a:t>
            </a:r>
          </a:p>
          <a:p>
            <a:pPr lvl="1"/>
            <a:r>
              <a:rPr lang="fr-FR" sz="1000" dirty="0" smtClean="0"/>
              <a:t>Intégration dans des fonctions à valeur ajoutée</a:t>
            </a:r>
          </a:p>
          <a:p>
            <a:pPr lvl="1"/>
            <a:r>
              <a:rPr lang="fr-FR" sz="1000" dirty="0" smtClean="0"/>
              <a:t>Fonctions de spatialisation</a:t>
            </a:r>
          </a:p>
          <a:p>
            <a:pPr lvl="1"/>
            <a:r>
              <a:rPr lang="fr-FR" sz="1000" dirty="0" smtClean="0"/>
              <a:t>Adaptation en fonction des informations à produire</a:t>
            </a:r>
          </a:p>
          <a:p>
            <a:pPr lvl="2"/>
            <a:r>
              <a:rPr lang="fr-FR" sz="700" dirty="0" smtClean="0"/>
              <a:t>Ex. meilleure prédiction avec un taux d’erreur donné</a:t>
            </a:r>
          </a:p>
          <a:p>
            <a:pPr lvl="2"/>
            <a:r>
              <a:rPr lang="fr-FR" sz="700" dirty="0" smtClean="0"/>
              <a:t>Ex. prédiction sur une période longue avec des échelles de temps adaptées (horaire, journalière, hebdo…)</a:t>
            </a:r>
          </a:p>
        </p:txBody>
      </p:sp>
      <p:sp>
        <p:nvSpPr>
          <p:cNvPr id="93" name="Flèche droite 92"/>
          <p:cNvSpPr/>
          <p:nvPr/>
        </p:nvSpPr>
        <p:spPr>
          <a:xfrm rot="10800000">
            <a:off x="6933235" y="1208087"/>
            <a:ext cx="421654" cy="39687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ZoneTexte 93"/>
          <p:cNvSpPr txBox="1"/>
          <p:nvPr/>
        </p:nvSpPr>
        <p:spPr>
          <a:xfrm>
            <a:off x="7391400" y="1149350"/>
            <a:ext cx="1257300" cy="469900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r>
              <a:rPr lang="fr-FR" b="0" dirty="0" smtClean="0">
                <a:solidFill>
                  <a:schemeClr val="tx1"/>
                </a:solidFill>
              </a:rPr>
              <a:t>Demandes clients</a:t>
            </a:r>
            <a:endParaRPr lang="en-US" sz="1100" b="0" dirty="0" err="1" smtClean="0">
              <a:solidFill>
                <a:schemeClr val="tx1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2118167" y="1718841"/>
            <a:ext cx="362257" cy="9948"/>
          </a:xfrm>
          <a:prstGeom prst="straightConnector1">
            <a:avLst/>
          </a:prstGeom>
          <a:ln>
            <a:solidFill>
              <a:srgbClr val="89E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texte 1"/>
          <p:cNvSpPr txBox="1">
            <a:spLocks/>
          </p:cNvSpPr>
          <p:nvPr/>
        </p:nvSpPr>
        <p:spPr>
          <a:xfrm>
            <a:off x="71378" y="2624358"/>
            <a:ext cx="2054506" cy="68600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lIns="0" tIns="0" rIns="0" bIns="0"/>
          <a:lstStyle>
            <a:lvl1pPr marL="177800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715963" indent="-17621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tabLst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8266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125571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sz="1050" kern="0" dirty="0" smtClean="0"/>
              <a:t>Service d’accès (amélioration)</a:t>
            </a:r>
          </a:p>
          <a:p>
            <a:pPr lvl="1"/>
            <a:r>
              <a:rPr lang="fr-FR" sz="1000" b="0" kern="0" dirty="0" smtClean="0"/>
              <a:t>Mise en place d’un accès aux données temps réel   (ex 1/4 heure)</a:t>
            </a:r>
            <a:endParaRPr lang="fr-FR" sz="700" b="0" kern="0" dirty="0" smtClean="0"/>
          </a:p>
        </p:txBody>
      </p:sp>
      <p:cxnSp>
        <p:nvCxnSpPr>
          <p:cNvPr id="32" name="Connecteur droit avec flèche 31"/>
          <p:cNvCxnSpPr/>
          <p:nvPr/>
        </p:nvCxnSpPr>
        <p:spPr>
          <a:xfrm>
            <a:off x="2123954" y="3015205"/>
            <a:ext cx="404698" cy="30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1"/>
          <p:cNvSpPr txBox="1">
            <a:spLocks/>
          </p:cNvSpPr>
          <p:nvPr/>
        </p:nvSpPr>
        <p:spPr>
          <a:xfrm>
            <a:off x="67520" y="3361280"/>
            <a:ext cx="2054506" cy="686002"/>
          </a:xfrm>
          <a:prstGeom prst="rect">
            <a:avLst/>
          </a:prstGeom>
          <a:ln>
            <a:solidFill>
              <a:srgbClr val="89E0FF"/>
            </a:solidFill>
          </a:ln>
        </p:spPr>
        <p:txBody>
          <a:bodyPr lIns="0" tIns="0" rIns="0" bIns="0"/>
          <a:lstStyle>
            <a:lvl1pPr marL="177800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715963" indent="-176213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tabLst/>
              <a:defRPr sz="1400">
                <a:solidFill>
                  <a:schemeClr val="tx1"/>
                </a:solidFill>
                <a:latin typeface="+mn-lt"/>
                <a:ea typeface="+mn-ea"/>
              </a:defRPr>
            </a:lvl3pPr>
            <a:lvl4pPr marL="98266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200" baseline="0">
                <a:solidFill>
                  <a:schemeClr val="tx1"/>
                </a:solidFill>
                <a:latin typeface="+mn-lt"/>
                <a:ea typeface="+mn-ea"/>
              </a:defRPr>
            </a:lvl4pPr>
            <a:lvl5pPr marL="1255713" indent="-1778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−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sz="1050" kern="0" dirty="0" smtClean="0"/>
              <a:t>Qualité mesure </a:t>
            </a:r>
            <a:r>
              <a:rPr lang="fr-FR" sz="1050" kern="0" dirty="0"/>
              <a:t>(amélioration</a:t>
            </a:r>
            <a:r>
              <a:rPr lang="fr-FR" sz="1050" kern="0" dirty="0" smtClean="0"/>
              <a:t>)</a:t>
            </a:r>
          </a:p>
          <a:p>
            <a:pPr lvl="1"/>
            <a:r>
              <a:rPr lang="fr-FR" sz="1000" b="0" kern="0" dirty="0"/>
              <a:t>G</a:t>
            </a:r>
            <a:r>
              <a:rPr lang="fr-FR" sz="1000" b="0" kern="0" dirty="0" smtClean="0"/>
              <a:t>énération des données manquantes</a:t>
            </a:r>
            <a:endParaRPr lang="fr-FR" sz="700" b="0" kern="0" dirty="0" smtClean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2120096" y="3584297"/>
            <a:ext cx="356886" cy="3855"/>
          </a:xfrm>
          <a:prstGeom prst="straightConnector1">
            <a:avLst/>
          </a:prstGeom>
          <a:ln>
            <a:solidFill>
              <a:srgbClr val="89E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5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458093" y="1257301"/>
            <a:ext cx="7915885" cy="2484519"/>
            <a:chOff x="357234" y="1257302"/>
            <a:chExt cx="6459984" cy="2388266"/>
          </a:xfrm>
        </p:grpSpPr>
        <p:sp>
          <p:nvSpPr>
            <p:cNvPr id="3" name="AutoShape 2"/>
            <p:cNvSpPr>
              <a:spLocks noChangeArrowheads="1"/>
            </p:cNvSpPr>
            <p:nvPr/>
          </p:nvSpPr>
          <p:spPr bwMode="auto">
            <a:xfrm>
              <a:off x="407249" y="2571750"/>
              <a:ext cx="6409969" cy="1073818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27000" rIns="27000" bIns="27000"/>
            <a:lstStyle/>
            <a:p>
              <a:pPr>
                <a:buClr>
                  <a:srgbClr val="F7B100"/>
                </a:buClr>
              </a:pPr>
              <a:r>
                <a:rPr lang="fr-FR" sz="3200" cap="all" dirty="0" err="1" smtClean="0">
                  <a:solidFill>
                    <a:schemeClr val="tx2"/>
                  </a:solidFill>
                  <a:latin typeface="Arial Narrow" pitchFamily="34" charset="0"/>
                </a:rPr>
                <a:t>Methodologie</a:t>
              </a:r>
              <a:endParaRPr lang="fr-FR" sz="3200" cap="all" dirty="0" smtClean="0">
                <a:solidFill>
                  <a:schemeClr val="tx2"/>
                </a:solidFill>
                <a:latin typeface="Arial Narrow" pitchFamily="34" charset="0"/>
              </a:endParaRPr>
            </a:p>
          </p:txBody>
        </p:sp>
        <p:sp>
          <p:nvSpPr>
            <p:cNvPr id="4" name="AutoShape 3"/>
            <p:cNvSpPr>
              <a:spLocks noChangeArrowheads="1"/>
            </p:cNvSpPr>
            <p:nvPr/>
          </p:nvSpPr>
          <p:spPr bwMode="auto">
            <a:xfrm>
              <a:off x="357234" y="1257302"/>
              <a:ext cx="1343200" cy="973931"/>
            </a:xfrm>
            <a:prstGeom prst="flowChartProcess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27000" tIns="0" rIns="27000" bIns="0" anchor="ctr"/>
            <a:lstStyle/>
            <a:p>
              <a:pPr eaLnBrk="0" hangingPunct="0"/>
              <a:r>
                <a:rPr lang="en-GB" sz="12000" dirty="0" smtClean="0">
                  <a:solidFill>
                    <a:srgbClr val="FFCD00"/>
                  </a:solidFill>
                </a:rPr>
                <a:t>02</a:t>
              </a:r>
              <a:endParaRPr lang="en-GB" sz="12000" b="0" dirty="0">
                <a:solidFill>
                  <a:srgbClr val="FFC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1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542925" y="399714"/>
            <a:ext cx="8398518" cy="4131775"/>
          </a:xfrm>
        </p:spPr>
        <p:txBody>
          <a:bodyPr/>
          <a:lstStyle/>
          <a:p>
            <a:r>
              <a:rPr lang="fr-FR" dirty="0" smtClean="0"/>
              <a:t>Démarche</a:t>
            </a:r>
          </a:p>
          <a:p>
            <a:pPr lvl="1"/>
            <a:r>
              <a:rPr lang="fr-FR" dirty="0" smtClean="0"/>
              <a:t>Analyse des données</a:t>
            </a:r>
          </a:p>
          <a:p>
            <a:pPr lvl="2"/>
            <a:r>
              <a:rPr lang="fr-FR" dirty="0" smtClean="0"/>
              <a:t>Analyse fréquentielle</a:t>
            </a:r>
          </a:p>
          <a:p>
            <a:pPr lvl="2"/>
            <a:r>
              <a:rPr lang="fr-FR" dirty="0" smtClean="0"/>
              <a:t>Paramètres influents</a:t>
            </a:r>
          </a:p>
          <a:p>
            <a:pPr lvl="1"/>
            <a:r>
              <a:rPr lang="fr-FR" dirty="0" smtClean="0"/>
              <a:t>Essais et validation sur l’ensemble des mesures des stations</a:t>
            </a:r>
            <a:br>
              <a:rPr lang="fr-FR" dirty="0" smtClean="0"/>
            </a:br>
            <a:endParaRPr lang="fr-FR" dirty="0" smtClean="0"/>
          </a:p>
          <a:p>
            <a:r>
              <a:rPr lang="fr-FR" dirty="0" smtClean="0"/>
              <a:t>Algorithme</a:t>
            </a:r>
          </a:p>
          <a:p>
            <a:pPr lvl="1"/>
            <a:r>
              <a:rPr lang="fr-FR" dirty="0" smtClean="0"/>
              <a:t>Préparation des données (filtrage)</a:t>
            </a:r>
          </a:p>
          <a:p>
            <a:pPr lvl="1"/>
            <a:r>
              <a:rPr lang="fr-FR" dirty="0" smtClean="0"/>
              <a:t>Prédictions unitaires (régression) en concurrence (mécanismes simples/complexes et ajustables)</a:t>
            </a:r>
          </a:p>
          <a:p>
            <a:pPr lvl="1"/>
            <a:r>
              <a:rPr lang="fr-FR" dirty="0" smtClean="0"/>
              <a:t>Mesure d’efficacité des prédictions (écart prédiction/réel)</a:t>
            </a:r>
          </a:p>
          <a:p>
            <a:pPr lvl="1"/>
            <a:r>
              <a:rPr lang="fr-FR" dirty="0" smtClean="0"/>
              <a:t>Calcul de prédictions de synthèse suivant des algorithme d’optimisation</a:t>
            </a:r>
          </a:p>
          <a:p>
            <a:pPr lvl="1"/>
            <a:r>
              <a:rPr lang="fr-FR" dirty="0" smtClean="0"/>
              <a:t>Calcul de la prédiction optimale à partir des prédictions de synthèse</a:t>
            </a:r>
          </a:p>
          <a:p>
            <a:pPr lvl="1"/>
            <a:r>
              <a:rPr lang="fr-FR" dirty="0" smtClean="0"/>
              <a:t>Ajustement des algorithmes de prédiction par apprentissage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 smtClean="0"/>
              <a:t>02 </a:t>
            </a:r>
            <a:r>
              <a:rPr lang="fr-FR" dirty="0" err="1" smtClean="0"/>
              <a:t>Methodologie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/>
      </a:spPr>
      <a:bodyPr wrap="square" lIns="0" tIns="0" rIns="0" bIns="0" anchor="b" anchorCtr="0">
        <a:noAutofit/>
      </a:bodyPr>
      <a:lstStyle>
        <a:defPPr eaLnBrk="1" hangingPunct="1">
          <a:buClr>
            <a:srgbClr val="F7B100"/>
          </a:buClr>
          <a:buFont typeface="Wingdings" pitchFamily="2" charset="2"/>
          <a:buNone/>
          <a:defRPr sz="600" b="0" cap="all" baseline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1" id="{0FAF7AD8-375E-44D2-BD79-98B707BEF09D}" vid="{B8D98AD2-475F-463D-A3CD-7DE819418B06}"/>
    </a:ext>
  </a:extLst>
</a:theme>
</file>

<file path=ppt/theme/theme2.xml><?xml version="1.0" encoding="utf-8"?>
<a:theme xmlns:a="http://schemas.openxmlformats.org/drawingml/2006/main" name="CONTENT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600" b="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B_SIGN-FRANCAIS_Garde 1">
        <a:dk1>
          <a:srgbClr val="000000"/>
        </a:dk1>
        <a:lt1>
          <a:srgbClr val="FFFFFF"/>
        </a:lt1>
        <a:dk2>
          <a:srgbClr val="000000"/>
        </a:dk2>
        <a:lt2>
          <a:srgbClr val="8A8E91"/>
        </a:lt2>
        <a:accent1>
          <a:srgbClr val="F7B100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FAD5AA"/>
        </a:accent5>
        <a:accent6>
          <a:srgbClr val="B9B9B9"/>
        </a:accent6>
        <a:hlink>
          <a:srgbClr val="9BC814"/>
        </a:hlink>
        <a:folHlink>
          <a:srgbClr val="C80E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ésentation1" id="{0FAF7AD8-375E-44D2-BD79-98B707BEF09D}" vid="{94DE4FFD-2A2F-423B-8C7F-7A5DE1E65F5F}"/>
    </a:ext>
  </a:extLst>
</a:theme>
</file>

<file path=ppt/theme/theme3.xml><?xml version="1.0" encoding="utf-8"?>
<a:theme xmlns:a="http://schemas.openxmlformats.org/drawingml/2006/main" name="END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0FAF7AD8-375E-44D2-BD79-98B707BEF09D}" vid="{E889E4FE-2549-4193-86E6-705E785D62CC}"/>
    </a:ext>
  </a:extLst>
</a:theme>
</file>

<file path=ppt/theme/theme4.xml><?xml version="1.0" encoding="utf-8"?>
<a:theme xmlns:a="http://schemas.openxmlformats.org/drawingml/2006/main" name="Thème Office">
  <a:themeElements>
    <a:clrScheme name="RENAULT CORPORA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7B100"/>
      </a:accent1>
      <a:accent2>
        <a:srgbClr val="C80E0E"/>
      </a:accent2>
      <a:accent3>
        <a:srgbClr val="9BC814"/>
      </a:accent3>
      <a:accent4>
        <a:srgbClr val="767A7D"/>
      </a:accent4>
      <a:accent5>
        <a:srgbClr val="CCCCCC"/>
      </a:accent5>
      <a:accent6>
        <a:srgbClr val="EBEBEB"/>
      </a:accent6>
      <a:hlink>
        <a:srgbClr val="000000"/>
      </a:hlink>
      <a:folHlink>
        <a:srgbClr val="7F7F7F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Groupe Renaul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C80E0E"/>
      </a:accent2>
      <a:accent3>
        <a:srgbClr val="9BC814"/>
      </a:accent3>
      <a:accent4>
        <a:srgbClr val="878785"/>
      </a:accent4>
      <a:accent5>
        <a:srgbClr val="97999B"/>
      </a:accent5>
      <a:accent6>
        <a:srgbClr val="CFC9C4"/>
      </a:accent6>
      <a:hlink>
        <a:srgbClr val="000000"/>
      </a:hlink>
      <a:folHlink>
        <a:srgbClr val="97999B"/>
      </a:folHlink>
    </a:clrScheme>
    <a:fontScheme name="RENAULT">
      <a:majorFont>
        <a:latin typeface="Arial Narrow"/>
        <a:ea typeface="MS PGothic"/>
        <a:cs typeface=""/>
      </a:majorFont>
      <a:minorFont>
        <a:latin typeface="Arial"/>
        <a:ea typeface="MS PGothic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G_GROUPE RENAULT_PowerPoint template_16x9_Confidential C</Template>
  <TotalTime>22313</TotalTime>
  <Words>2039</Words>
  <Application>Microsoft Office PowerPoint</Application>
  <PresentationFormat>Affichage à l'écran (16:9)</PresentationFormat>
  <Paragraphs>603</Paragraphs>
  <Slides>48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ＭＳ Ｐゴシック</vt:lpstr>
      <vt:lpstr>ＭＳ Ｐゴシック</vt:lpstr>
      <vt:lpstr>Arial</vt:lpstr>
      <vt:lpstr>Arial Narrow</vt:lpstr>
      <vt:lpstr>Calibri</vt:lpstr>
      <vt:lpstr>Wingdings</vt:lpstr>
      <vt:lpstr>COVER</vt:lpstr>
      <vt:lpstr>CONTENT</vt:lpstr>
      <vt:lpstr>END</vt:lpstr>
      <vt:lpstr>PréDiction adaptative de mesures (voir wiki)</vt:lpstr>
      <vt:lpstr>CHAPITRES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Classe prédicteur</vt:lpstr>
      <vt:lpstr>Présentation PowerPoint</vt:lpstr>
      <vt:lpstr>Exemple sur 900 valeurs N2AIXA (Ecart moyen h+1 et h+5)</vt:lpstr>
      <vt:lpstr>Exemple sur 900 valeurs PCAIXA (Ecart moyen h+1 et h+5)</vt:lpstr>
      <vt:lpstr>Exemple sur 900 valeurs O3AIXA (Ecart moyen h+1 et h+5)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Impact prédictEUR vent</vt:lpstr>
      <vt:lpstr>Impact prédictEUR vent</vt:lpstr>
      <vt:lpstr>Impact prédictEUR vent</vt:lpstr>
      <vt:lpstr>Impact prédictEUR vent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W-LAB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SUBTITLE</dc:title>
  <dc:creator>THOMY Philippe</dc:creator>
  <cp:lastModifiedBy>THOMY Philippe</cp:lastModifiedBy>
  <cp:revision>594</cp:revision>
  <cp:lastPrinted>2016-06-06T17:08:14Z</cp:lastPrinted>
  <dcterms:created xsi:type="dcterms:W3CDTF">2015-11-17T13:13:33Z</dcterms:created>
  <dcterms:modified xsi:type="dcterms:W3CDTF">2016-11-20T23:41:51Z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-1422352324</vt:i4>
  </property>
  <property fmtid="{D5CDD505-2E9C-101B-9397-08002B2CF9AE}" pid="3" name="_NewReviewCycle">
    <vt:lpwstr/>
  </property>
  <property fmtid="{D5CDD505-2E9C-101B-9397-08002B2CF9AE}" pid="4" name="_EmailSubject">
    <vt:lpwstr>Chaussée bitume</vt:lpwstr>
  </property>
  <property fmtid="{D5CDD505-2E9C-101B-9397-08002B2CF9AE}" pid="5" name="_AuthorEmail">
    <vt:lpwstr>julien.guerlin@renault.com</vt:lpwstr>
  </property>
  <property fmtid="{D5CDD505-2E9C-101B-9397-08002B2CF9AE}" pid="6" name="_AuthorEmailDisplayName">
    <vt:lpwstr>GUERLIN Julien</vt:lpwstr>
  </property>
  <property fmtid="{D5CDD505-2E9C-101B-9397-08002B2CF9AE}" pid="7" name="_PreviousAdHocReviewCycleID">
    <vt:i4>2123087731</vt:i4>
  </property>
</Properties>
</file>